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78" r:id="rId3"/>
    <p:sldId id="279" r:id="rId4"/>
    <p:sldId id="283" r:id="rId5"/>
    <p:sldId id="317" r:id="rId6"/>
    <p:sldId id="282" r:id="rId7"/>
    <p:sldId id="284" r:id="rId8"/>
    <p:sldId id="285" r:id="rId9"/>
    <p:sldId id="286" r:id="rId10"/>
    <p:sldId id="318" r:id="rId11"/>
    <p:sldId id="287" r:id="rId12"/>
    <p:sldId id="274" r:id="rId13"/>
    <p:sldId id="316" r:id="rId14"/>
    <p:sldId id="319" r:id="rId15"/>
    <p:sldId id="314" r:id="rId16"/>
    <p:sldId id="295" r:id="rId17"/>
    <p:sldId id="261" r:id="rId18"/>
    <p:sldId id="259" r:id="rId19"/>
    <p:sldId id="260" r:id="rId20"/>
    <p:sldId id="265" r:id="rId21"/>
    <p:sldId id="289" r:id="rId22"/>
    <p:sldId id="288" r:id="rId23"/>
    <p:sldId id="276" r:id="rId24"/>
    <p:sldId id="262" r:id="rId25"/>
    <p:sldId id="311" r:id="rId26"/>
    <p:sldId id="291" r:id="rId27"/>
    <p:sldId id="294" r:id="rId28"/>
    <p:sldId id="320" r:id="rId29"/>
    <p:sldId id="293" r:id="rId30"/>
    <p:sldId id="309" r:id="rId31"/>
    <p:sldId id="321" r:id="rId32"/>
    <p:sldId id="267" r:id="rId33"/>
    <p:sldId id="268" r:id="rId34"/>
    <p:sldId id="269" r:id="rId35"/>
    <p:sldId id="273" r:id="rId36"/>
    <p:sldId id="272" r:id="rId37"/>
    <p:sldId id="296" r:id="rId38"/>
    <p:sldId id="322" r:id="rId39"/>
    <p:sldId id="300" r:id="rId40"/>
    <p:sldId id="297" r:id="rId41"/>
    <p:sldId id="298" r:id="rId42"/>
    <p:sldId id="323" r:id="rId43"/>
    <p:sldId id="301" r:id="rId44"/>
    <p:sldId id="303" r:id="rId45"/>
    <p:sldId id="306" r:id="rId46"/>
    <p:sldId id="324" r:id="rId47"/>
    <p:sldId id="302" r:id="rId48"/>
    <p:sldId id="307" r:id="rId49"/>
    <p:sldId id="305" r:id="rId50"/>
    <p:sldId id="266" r:id="rId51"/>
    <p:sldId id="312" r:id="rId5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2797FA-020A-449A-83E3-48902F1350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0D6B1D9-40F2-43A9-B195-CCC1E93403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266B6-2AD1-43F8-AC81-2CF76D51A741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97DDC4-75C2-4CFA-BF27-0BC0DDAF4D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C82395-DF2E-4865-A978-CB920D9F1B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B211A-49AB-4600-ABD4-7659FBA0684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0046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6AEEC-2513-450A-9F71-0A0E22831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A184EF-7AA4-4A3A-AA35-5080AF552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D24F71-53AD-4F2B-8D29-79DF69A6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DE5316-A0F6-4D01-A092-614EC8C8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947E70-C7CE-48D8-9F97-D6578B5B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0458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BD6CB-850E-4703-963F-EBF80524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2C2B6C-9450-4DCD-BC8F-C4149FC20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AE4391-1F24-4E1E-8DC3-8DC4983C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CD186-F931-49B5-886D-402130A3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329FF4-E1CC-47EB-B3A1-7192601B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388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0080F4-7A09-449D-8BFB-6B7117813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14F5E6-802F-4710-BA19-29556EFDC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A55559-DD49-491B-9499-14A75974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72E89-C009-44B7-A19A-15AC35D5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D65D-4E39-495B-895F-24D42FE5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080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E0E91-421E-41B9-A432-D74CF6E0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A2C2B0-79D3-447E-8438-11DAFA248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BD0B5-87EA-4156-BDA7-3C0E1141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43704-0A4F-4DF6-B979-36E9A4FA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6565F7-9C84-46E9-88F5-01F70914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988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C4100-9181-4D6D-A771-9C138F3C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194CA7-25C5-45F8-B39E-AA224109F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CE9403-C94E-4DEF-945F-0A738A9D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AA33F8-986E-4526-B625-2C5567B1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AF350E-83A6-4AB6-9B5E-9DC1B735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7202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CBF88-39CD-4B9B-A074-8C20A37B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74874-E9A5-4931-BEF4-9CC54BAA9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D7DE1D-BF42-4CA7-9B24-F5078FC89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B4422D-2A7D-4231-BA29-E246C7B2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30ABB9-8AC9-49D9-A7C2-9BCC5F0B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BF6B29-6884-44B2-9FAF-F4BE54EC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8387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E6F7A-7AE7-4D1A-9214-2FE2E786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197745-1B29-424D-AB36-BF3C0E8B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0AB726-34B4-46BB-963C-CF652AAD2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148A8A-5425-4E14-AD92-3D1418A5D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B9A0ED-264E-4CB5-9BEC-C688414D6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908684-A206-42A6-BC65-BB7B7DC7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0C7F4D-70EA-43CF-90E4-8809D5E0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663898-4652-4C2A-8612-701EC9F6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237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7CE26-2741-40E4-A604-7C0FC75D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6F7BF0-5322-41E6-9A17-23EFC1E1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1CC250-A65F-4A19-87D9-E134CE31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149AA0-7E65-4F1F-B065-B5842438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332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B7A870-C860-4637-9406-F87BE2D7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3DF5CB-4A43-41C3-9BE4-4F932E68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4909FF-6B54-4411-8162-5ADCE5B4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188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A48B7-50CF-4BCF-80C1-A7EAA6DE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09D2AD-4A7B-4B41-8BFC-C179562ED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3DD840-85FD-48C6-8DA0-387643E32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29839B-E1DC-46F3-AC8B-7D7DFE28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103D92-8E39-42CF-8C7D-0E57E837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CB1BB-BC27-467D-992D-DBEBF3AA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0315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06154-B2A3-447A-B1D9-4BF99CCF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A2DE01-7575-4D24-B78A-6860F2422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29AF2E-EFFE-4CD0-A2C0-BDFD7F94D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A249D7-0D66-4FC3-9886-1D395EBF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A63A33-FBA1-4A14-8202-32571BB3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55F1CD-8315-462F-891C-F71FAFF8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1752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F6259E-1BC4-404D-A346-21024C0E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A4F610-97D8-4468-BDF2-3FFBE148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20264-2184-4953-972C-024529B91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CDFB-1D45-42A3-A499-565A926D216B}" type="datetimeFigureOut">
              <a:rPr lang="x-none" smtClean="0"/>
              <a:pPr/>
              <a:t>1/4/2020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9910EA-1269-4FC4-A623-6CB52831F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640360-03DC-4A40-89E6-A0AA574A8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5DE0-9CE7-445D-B474-062FC28CBB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12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daskalos.gr/mygames/balloonmath/balloonmath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kostaspapastergiou.com/kpapastgames/prostheikosi/pr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athplayground.com/math_monster_subtraction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kostaspapastergiou.com/kpapastgames/engfores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online-calculator.com/full-screen-calculato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athgames.com/play/candy-stacker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daskalos.gr/mathematicslesson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68DBA9-0ABE-4252-82E8-B463CD2E3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24109"/>
            <a:ext cx="9795029" cy="3233691"/>
          </a:xfrm>
        </p:spPr>
        <p:txBody>
          <a:bodyPr/>
          <a:lstStyle/>
          <a:p>
            <a:r>
              <a:rPr lang="el-GR" sz="3200" b="1" dirty="0"/>
              <a:t>Επανάληψη στην Ενότητα 1  </a:t>
            </a:r>
          </a:p>
          <a:p>
            <a:r>
              <a:rPr lang="el-GR" sz="3200" b="1" dirty="0"/>
              <a:t>(Μέρος Α΄)</a:t>
            </a:r>
          </a:p>
          <a:p>
            <a:endParaRPr lang="el-GR" dirty="0"/>
          </a:p>
          <a:p>
            <a:r>
              <a:rPr lang="el-GR" sz="4800" b="1" dirty="0"/>
              <a:t>Σήμερα θα εξασκηθούμε στις προσθέσεις μέχρι το 20.</a:t>
            </a:r>
            <a:endParaRPr lang="x-none" sz="4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B591FCC-EB0F-494D-95EA-C9C4083D6110}"/>
              </a:ext>
            </a:extLst>
          </p:cNvPr>
          <p:cNvSpPr txBox="1">
            <a:spLocks/>
          </p:cNvSpPr>
          <p:nvPr/>
        </p:nvSpPr>
        <p:spPr>
          <a:xfrm>
            <a:off x="356478" y="210721"/>
            <a:ext cx="11835522" cy="1128068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l-GR" sz="6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μέρα!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7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5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3C658D3-6DA3-4BF9-97DE-F69FF061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23" y="1936477"/>
            <a:ext cx="3137473" cy="424481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E6B1AF9-83A5-4A8B-B600-64EBE706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76" y="372862"/>
            <a:ext cx="6294268" cy="81065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Ελέγχω τις απαντήσεις μου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AF7440-3061-4C1B-84C9-AA7E59C9213B}"/>
              </a:ext>
            </a:extLst>
          </p:cNvPr>
          <p:cNvSpPr/>
          <p:nvPr/>
        </p:nvSpPr>
        <p:spPr>
          <a:xfrm>
            <a:off x="2858610" y="1379969"/>
            <a:ext cx="3618599" cy="496261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b="1" u="sng" dirty="0"/>
              <a:t>Πρόσθεση με διδυμάκια: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5+5 =10</a:t>
            </a:r>
          </a:p>
          <a:p>
            <a:r>
              <a:rPr lang="el-GR" sz="2400" b="1" dirty="0"/>
              <a:t>5+6=11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6+6=12</a:t>
            </a:r>
          </a:p>
          <a:p>
            <a:r>
              <a:rPr lang="el-GR" sz="2400" b="1" dirty="0"/>
              <a:t>6+7=13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7+7=14</a:t>
            </a:r>
          </a:p>
          <a:p>
            <a:r>
              <a:rPr lang="el-GR" sz="2400" b="1" dirty="0"/>
              <a:t>7+8=15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8+8=16</a:t>
            </a:r>
          </a:p>
          <a:p>
            <a:r>
              <a:rPr lang="el-GR" sz="2400" b="1" dirty="0"/>
              <a:t>8+9=17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9+9=18</a:t>
            </a:r>
          </a:p>
          <a:p>
            <a:r>
              <a:rPr lang="el-GR" sz="2400" b="1" dirty="0"/>
              <a:t>10+9=19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10+10=20</a:t>
            </a:r>
          </a:p>
        </p:txBody>
      </p:sp>
    </p:spTree>
    <p:extLst>
      <p:ext uri="{BB962C8B-B14F-4D97-AF65-F5344CB8AC3E}">
        <p14:creationId xmlns:p14="http://schemas.microsoft.com/office/powerpoint/2010/main" xmlns="" val="29053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yellow paper notes">
            <a:extLst>
              <a:ext uri="{FF2B5EF4-FFF2-40B4-BE49-F238E27FC236}">
                <a16:creationId xmlns:a16="http://schemas.microsoft.com/office/drawing/2014/main" xmlns="" id="{D384D971-C6C7-4A79-9F35-B430653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036">
            <a:off x="2904863" y="1048392"/>
            <a:ext cx="5807461" cy="58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E1404-108A-45BF-9810-4425A5E4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882" y="357787"/>
            <a:ext cx="6294268" cy="8106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Ας θυμηθούμε τι μάθαμε: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87EFAF0-2DC1-4057-ABEB-E3E6A3352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4412" y="1364198"/>
            <a:ext cx="2755937" cy="372862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6BB849-126C-4015-805C-3E458CFC18F2}"/>
              </a:ext>
            </a:extLst>
          </p:cNvPr>
          <p:cNvSpPr/>
          <p:nvPr/>
        </p:nvSpPr>
        <p:spPr>
          <a:xfrm>
            <a:off x="8678243" y="1524001"/>
            <a:ext cx="3393684" cy="447318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Λύνω στο τετράδιο</a:t>
            </a:r>
          </a:p>
          <a:p>
            <a:r>
              <a:rPr lang="el-GR" sz="2800" b="1" u="sng" dirty="0"/>
              <a:t>Πρόσθεση με </a:t>
            </a:r>
            <a:r>
              <a:rPr lang="el-GR" sz="4400" b="1" u="sng" dirty="0"/>
              <a:t>8 </a:t>
            </a:r>
            <a:r>
              <a:rPr lang="el-GR" sz="2800" b="1" u="sng" dirty="0"/>
              <a:t> </a:t>
            </a:r>
            <a:r>
              <a:rPr lang="el-GR" sz="2800" b="1" dirty="0"/>
              <a:t>:</a:t>
            </a:r>
          </a:p>
          <a:p>
            <a:endParaRPr lang="el-GR" sz="700" b="1" dirty="0"/>
          </a:p>
          <a:p>
            <a:r>
              <a:rPr lang="el-GR" sz="2800" b="1" dirty="0"/>
              <a:t>8+2=</a:t>
            </a:r>
          </a:p>
          <a:p>
            <a:r>
              <a:rPr lang="el-GR" sz="2800" b="1" dirty="0"/>
              <a:t>8+3=</a:t>
            </a:r>
          </a:p>
          <a:p>
            <a:r>
              <a:rPr lang="el-GR" sz="2800" b="1" dirty="0"/>
              <a:t>8+5=</a:t>
            </a:r>
          </a:p>
          <a:p>
            <a:r>
              <a:rPr lang="el-GR" sz="2800" b="1" dirty="0"/>
              <a:t>8+6=</a:t>
            </a:r>
          </a:p>
          <a:p>
            <a:r>
              <a:rPr lang="el-GR" sz="2800" b="1" dirty="0"/>
              <a:t>8+4=</a:t>
            </a:r>
          </a:p>
          <a:p>
            <a:r>
              <a:rPr lang="el-GR" sz="2800" b="1" dirty="0"/>
              <a:t>8+7=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6C479FF4-B75D-4017-A5D6-8D55643C3F9C}"/>
              </a:ext>
            </a:extLst>
          </p:cNvPr>
          <p:cNvCxnSpPr/>
          <p:nvPr/>
        </p:nvCxnSpPr>
        <p:spPr>
          <a:xfrm flipH="1">
            <a:off x="5588700" y="4405002"/>
            <a:ext cx="197064" cy="29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C7A3F9A-98BB-4F55-ABAC-BF8CDD04018E}"/>
              </a:ext>
            </a:extLst>
          </p:cNvPr>
          <p:cNvCxnSpPr/>
          <p:nvPr/>
        </p:nvCxnSpPr>
        <p:spPr>
          <a:xfrm>
            <a:off x="5811546" y="4405002"/>
            <a:ext cx="2032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E03A13-5F79-450F-B7F0-3DA669854F66}"/>
              </a:ext>
            </a:extLst>
          </p:cNvPr>
          <p:cNvSpPr txBox="1"/>
          <p:nvPr/>
        </p:nvSpPr>
        <p:spPr>
          <a:xfrm>
            <a:off x="3270223" y="2413722"/>
            <a:ext cx="475891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l-GR" sz="2300" b="1" dirty="0"/>
              <a:t>Το 8 «κλέβει» 2 από τον άλλο αριθμό και γίνεται 10.                                                        Ο άλλος αριθμός μικραίνει κατά 2.</a:t>
            </a:r>
            <a:endParaRPr lang="en-US" sz="2300" b="1" dirty="0"/>
          </a:p>
          <a:p>
            <a:pPr algn="ctr"/>
            <a:endParaRPr lang="en-US" b="1" dirty="0"/>
          </a:p>
          <a:p>
            <a:pPr algn="ctr"/>
            <a:r>
              <a:rPr lang="el-GR" sz="2400" b="1" dirty="0"/>
              <a:t>8 + </a:t>
            </a:r>
            <a:r>
              <a:rPr lang="el-GR" sz="2400" b="1" dirty="0">
                <a:highlight>
                  <a:srgbClr val="FF00FF"/>
                </a:highlight>
              </a:rPr>
              <a:t>5</a:t>
            </a:r>
            <a:r>
              <a:rPr lang="el-GR" sz="2400" b="1" dirty="0"/>
              <a:t>=</a:t>
            </a:r>
          </a:p>
          <a:p>
            <a:pPr algn="ctr"/>
            <a:endParaRPr lang="el-GR" sz="2400" b="1" dirty="0"/>
          </a:p>
          <a:p>
            <a:pPr algn="ctr"/>
            <a:r>
              <a:rPr lang="el-GR" sz="2400" b="1" dirty="0"/>
              <a:t>8 + </a:t>
            </a:r>
            <a:r>
              <a:rPr lang="el-GR" sz="2400" b="1" dirty="0">
                <a:highlight>
                  <a:srgbClr val="FF00FF"/>
                </a:highlight>
              </a:rPr>
              <a:t>2 + 3</a:t>
            </a:r>
            <a:r>
              <a:rPr lang="el-GR" sz="2400" b="1" dirty="0"/>
              <a:t>= </a:t>
            </a:r>
          </a:p>
          <a:p>
            <a:pPr algn="ctr"/>
            <a:endParaRPr lang="en-US" sz="2400" b="1" dirty="0"/>
          </a:p>
          <a:p>
            <a:pPr algn="ctr"/>
            <a:r>
              <a:rPr lang="el-GR" sz="2400" b="1" dirty="0"/>
              <a:t>10 + 3 =</a:t>
            </a:r>
            <a:r>
              <a:rPr lang="en-US" sz="2400" b="1" dirty="0"/>
              <a:t> </a:t>
            </a:r>
            <a:r>
              <a:rPr lang="el-GR" sz="2400" b="1" dirty="0"/>
              <a:t>13 </a:t>
            </a:r>
            <a:endParaRPr lang="x-none" sz="2400" b="1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943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F82A9F4B-B787-4B8D-84E4-D0AC9BF5C4E1}"/>
              </a:ext>
            </a:extLst>
          </p:cNvPr>
          <p:cNvSpPr/>
          <p:nvPr/>
        </p:nvSpPr>
        <p:spPr>
          <a:xfrm>
            <a:off x="7954392" y="213064"/>
            <a:ext cx="3373515" cy="1846555"/>
          </a:xfrm>
          <a:prstGeom prst="wedgeEllipseCallout">
            <a:avLst>
              <a:gd name="adj1" fmla="val -59254"/>
              <a:gd name="adj2" fmla="val 7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Τώρα έλεγξε τις απαντήσεις σου.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348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06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3C658D3-6DA3-4BF9-97DE-F69FF061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23" y="1936477"/>
            <a:ext cx="3137473" cy="424481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E6B1AF9-83A5-4A8B-B600-64EBE706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76" y="372862"/>
            <a:ext cx="6294268" cy="81065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Ελέγχω τις απαντήσεις μου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96D26D-A433-4BAC-9421-3523CD7EB708}"/>
              </a:ext>
            </a:extLst>
          </p:cNvPr>
          <p:cNvSpPr/>
          <p:nvPr/>
        </p:nvSpPr>
        <p:spPr>
          <a:xfrm>
            <a:off x="3298375" y="1586145"/>
            <a:ext cx="3393684" cy="447318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Λύνω στο τετράδιο</a:t>
            </a:r>
          </a:p>
          <a:p>
            <a:r>
              <a:rPr lang="el-GR" sz="2800" b="1" u="sng" dirty="0"/>
              <a:t>Πρόσθεση με </a:t>
            </a:r>
            <a:r>
              <a:rPr lang="el-GR" sz="4400" b="1" u="sng" dirty="0"/>
              <a:t>8 </a:t>
            </a:r>
            <a:r>
              <a:rPr lang="el-GR" sz="2800" b="1" u="sng" dirty="0"/>
              <a:t> </a:t>
            </a:r>
            <a:r>
              <a:rPr lang="el-GR" sz="2800" b="1" dirty="0"/>
              <a:t>:</a:t>
            </a:r>
          </a:p>
          <a:p>
            <a:endParaRPr lang="el-GR" sz="700" b="1" dirty="0"/>
          </a:p>
          <a:p>
            <a:r>
              <a:rPr lang="el-GR" sz="2800" b="1" dirty="0"/>
              <a:t>8+2=10</a:t>
            </a:r>
          </a:p>
          <a:p>
            <a:r>
              <a:rPr lang="el-GR" sz="2800" b="1" dirty="0"/>
              <a:t>8+3=11</a:t>
            </a:r>
          </a:p>
          <a:p>
            <a:r>
              <a:rPr lang="el-GR" sz="2800" b="1" dirty="0"/>
              <a:t>8+5=13</a:t>
            </a:r>
          </a:p>
          <a:p>
            <a:r>
              <a:rPr lang="el-GR" sz="2800" b="1" dirty="0"/>
              <a:t>8+6=14</a:t>
            </a:r>
          </a:p>
          <a:p>
            <a:r>
              <a:rPr lang="el-GR" sz="2800" b="1" dirty="0"/>
              <a:t>8+4=12</a:t>
            </a:r>
          </a:p>
          <a:p>
            <a:r>
              <a:rPr lang="el-GR" sz="2800" b="1" dirty="0"/>
              <a:t>8+7=15</a:t>
            </a:r>
          </a:p>
        </p:txBody>
      </p:sp>
    </p:spTree>
    <p:extLst>
      <p:ext uri="{BB962C8B-B14F-4D97-AF65-F5344CB8AC3E}">
        <p14:creationId xmlns:p14="http://schemas.microsoft.com/office/powerpoint/2010/main" xmlns="" val="33887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E1404-108A-45BF-9810-4425A5E4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86" y="346229"/>
            <a:ext cx="6294268" cy="8106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Ας θυμηθούμε τι μάθαμε: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87EFAF0-2DC1-4057-ABEB-E3E6A3352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7929" y="1564688"/>
            <a:ext cx="2755937" cy="3728621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844D67-5B1C-4868-B65E-30BFBB9CD2EB}"/>
              </a:ext>
            </a:extLst>
          </p:cNvPr>
          <p:cNvSpPr/>
          <p:nvPr/>
        </p:nvSpPr>
        <p:spPr>
          <a:xfrm>
            <a:off x="7841895" y="1917830"/>
            <a:ext cx="2915253" cy="3022339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2400" b="1" dirty="0"/>
          </a:p>
          <a:p>
            <a:r>
              <a:rPr lang="el-GR" sz="2800" b="1" u="sng" dirty="0"/>
              <a:t>Πρόσθεση με 7 </a:t>
            </a:r>
            <a:r>
              <a:rPr lang="el-GR" sz="2800" b="1" dirty="0"/>
              <a:t>:</a:t>
            </a:r>
          </a:p>
          <a:p>
            <a:endParaRPr lang="el-GR" sz="500" b="1" dirty="0"/>
          </a:p>
          <a:p>
            <a:r>
              <a:rPr lang="el-GR" sz="2800" b="1" dirty="0"/>
              <a:t>7+3=10</a:t>
            </a:r>
          </a:p>
          <a:p>
            <a:r>
              <a:rPr lang="el-GR" sz="2800" b="1" dirty="0"/>
              <a:t>7+4=11</a:t>
            </a:r>
          </a:p>
          <a:p>
            <a:r>
              <a:rPr lang="el-GR" sz="2800" b="1" dirty="0"/>
              <a:t>7+5=12</a:t>
            </a:r>
          </a:p>
          <a:p>
            <a:r>
              <a:rPr lang="el-GR" sz="2800" b="1" dirty="0"/>
              <a:t>7+6=13</a:t>
            </a:r>
          </a:p>
          <a:p>
            <a:endParaRPr lang="el-GR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9C360E-AC45-4276-B48B-CED85008E154}"/>
              </a:ext>
            </a:extLst>
          </p:cNvPr>
          <p:cNvSpPr/>
          <p:nvPr/>
        </p:nvSpPr>
        <p:spPr>
          <a:xfrm>
            <a:off x="3697075" y="2489075"/>
            <a:ext cx="3897297" cy="247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Το </a:t>
            </a:r>
            <a:r>
              <a:rPr lang="en-US" sz="2400" b="1" dirty="0"/>
              <a:t>7</a:t>
            </a:r>
            <a:r>
              <a:rPr lang="el-GR" sz="2400" b="1" dirty="0"/>
              <a:t> «κλέβει» </a:t>
            </a:r>
            <a:r>
              <a:rPr lang="en-US" sz="2400" b="1" dirty="0"/>
              <a:t>3</a:t>
            </a:r>
            <a:r>
              <a:rPr lang="el-GR" sz="2400" b="1" dirty="0"/>
              <a:t> από τον άλλο αριθμό και γίνεται 10.                                                        Ο άλλος αριθμός μικραίνει κατά </a:t>
            </a:r>
            <a:r>
              <a:rPr lang="en-US" sz="2400" b="1" dirty="0"/>
              <a:t>3</a:t>
            </a:r>
            <a:r>
              <a:rPr lang="el-GR" sz="2400" b="1" dirty="0"/>
              <a:t>.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xmlns="" val="8040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mickey detective">
            <a:extLst>
              <a:ext uri="{FF2B5EF4-FFF2-40B4-BE49-F238E27FC236}">
                <a16:creationId xmlns:a16="http://schemas.microsoft.com/office/drawing/2014/main" xmlns="" id="{52057DC5-9E68-47FA-94E4-D3DEE6349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76"/>
          <a:stretch/>
        </p:blipFill>
        <p:spPr bwMode="auto">
          <a:xfrm>
            <a:off x="0" y="1203648"/>
            <a:ext cx="4323814" cy="5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58DEB793-353C-49D6-8FFE-8512CB2B5AE9}"/>
              </a:ext>
            </a:extLst>
          </p:cNvPr>
          <p:cNvSpPr/>
          <p:nvPr/>
        </p:nvSpPr>
        <p:spPr>
          <a:xfrm>
            <a:off x="4261283" y="1203649"/>
            <a:ext cx="7776838" cy="54634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schemeClr val="tx1"/>
                </a:solidFill>
              </a:rPr>
              <a:t>ΟΔΗΓΙΕΣ ΓΙΑ ΤΗΝ ΕΠΟΜΕΝΗ ΣΕΛΙΔΑ</a:t>
            </a:r>
          </a:p>
          <a:p>
            <a:pPr marL="742950" indent="-742950">
              <a:buAutoNum type="arabicPeriod"/>
            </a:pPr>
            <a:r>
              <a:rPr lang="el-GR" sz="3000" b="1" dirty="0"/>
              <a:t>Βρες το αποτέλεσμα στην κάθε πράξη. </a:t>
            </a:r>
          </a:p>
          <a:p>
            <a:endParaRPr lang="el-GR" sz="3000" b="1" dirty="0"/>
          </a:p>
          <a:p>
            <a:r>
              <a:rPr lang="el-GR" sz="3000" b="1" dirty="0"/>
              <a:t>2.   Γράψε στο τετράδιό σου το γράμμα που αντιστοιχεί σε κάθε αποτέλεσμα.</a:t>
            </a:r>
          </a:p>
          <a:p>
            <a:endParaRPr lang="el-GR" sz="3000" b="1" dirty="0"/>
          </a:p>
          <a:p>
            <a:r>
              <a:rPr lang="el-GR" sz="3000" b="1" dirty="0"/>
              <a:t>3.  Διάβασε τι λέει ο γρίφος.</a:t>
            </a:r>
            <a:endParaRPr lang="x-none" sz="3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B24F9B-B341-4DD6-BDDD-21386B9C8E9C}"/>
              </a:ext>
            </a:extLst>
          </p:cNvPr>
          <p:cNvSpPr/>
          <p:nvPr/>
        </p:nvSpPr>
        <p:spPr>
          <a:xfrm>
            <a:off x="4811697" y="310718"/>
            <a:ext cx="6169981" cy="743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/>
              <a:t>Λύνουμε τον γρίφο!</a:t>
            </a:r>
          </a:p>
        </p:txBody>
      </p:sp>
    </p:spTree>
    <p:extLst>
      <p:ext uri="{BB962C8B-B14F-4D97-AF65-F5344CB8AC3E}">
        <p14:creationId xmlns:p14="http://schemas.microsoft.com/office/powerpoint/2010/main" xmlns="" val="35489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E6D8B4-03B2-43D5-884C-FC4C2DE4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10" y="2236169"/>
            <a:ext cx="10977737" cy="486496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l-GR" dirty="0"/>
              <a:t>Γράψε το γράμμα           εκεί που βρήκες </a:t>
            </a:r>
            <a:r>
              <a:rPr lang="el-GR" dirty="0">
                <a:highlight>
                  <a:srgbClr val="FFFF00"/>
                </a:highlight>
              </a:rPr>
              <a:t>11</a:t>
            </a:r>
            <a:r>
              <a:rPr lang="el-GR" dirty="0"/>
              <a:t>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dirty="0"/>
              <a:t>Γράψε το γράμμα           εκεί που βρήκες </a:t>
            </a:r>
            <a:r>
              <a:rPr lang="el-GR" dirty="0">
                <a:highlight>
                  <a:srgbClr val="FFFF00"/>
                </a:highlight>
              </a:rPr>
              <a:t>12</a:t>
            </a:r>
            <a:endParaRPr lang="el-GR" dirty="0"/>
          </a:p>
          <a:p>
            <a:pPr marL="0" indent="0">
              <a:lnSpc>
                <a:spcPct val="100000"/>
              </a:lnSpc>
              <a:buNone/>
            </a:pPr>
            <a:r>
              <a:rPr lang="el-GR" dirty="0"/>
              <a:t>Γράψε το γράμμα           εκεί που βρήκες </a:t>
            </a:r>
            <a:r>
              <a:rPr lang="el-GR" dirty="0">
                <a:highlight>
                  <a:srgbClr val="FFFF00"/>
                </a:highlight>
              </a:rPr>
              <a:t>13</a:t>
            </a:r>
            <a:r>
              <a:rPr lang="el-GR" dirty="0"/>
              <a:t>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dirty="0"/>
              <a:t>Γράψε το γράμμα           εκεί που βρήκες </a:t>
            </a:r>
            <a:r>
              <a:rPr lang="el-GR" dirty="0">
                <a:highlight>
                  <a:srgbClr val="FFFF00"/>
                </a:highlight>
              </a:rPr>
              <a:t>14</a:t>
            </a:r>
            <a:r>
              <a:rPr lang="el-GR" dirty="0"/>
              <a:t>        </a:t>
            </a:r>
          </a:p>
          <a:p>
            <a:pPr marL="0" indent="0">
              <a:buNone/>
            </a:pPr>
            <a:r>
              <a:rPr lang="el-GR" dirty="0"/>
              <a:t>Γράψε το γράμμα           εκεί που βρήκες </a:t>
            </a:r>
            <a:r>
              <a:rPr lang="el-GR" dirty="0">
                <a:highlight>
                  <a:srgbClr val="FFFF00"/>
                </a:highlight>
              </a:rPr>
              <a:t>15</a:t>
            </a:r>
          </a:p>
          <a:p>
            <a:pPr marL="0" indent="0">
              <a:buNone/>
            </a:pPr>
            <a:r>
              <a:rPr lang="el-GR" dirty="0"/>
              <a:t>Γράψε το γράμμα           εκεί που βρήκες </a:t>
            </a:r>
            <a:r>
              <a:rPr lang="el-GR" dirty="0">
                <a:highlight>
                  <a:srgbClr val="FFFF00"/>
                </a:highlight>
              </a:rPr>
              <a:t>16</a:t>
            </a:r>
          </a:p>
          <a:p>
            <a:pPr marL="0" indent="0">
              <a:buNone/>
            </a:pPr>
            <a:r>
              <a:rPr lang="el-GR" dirty="0"/>
              <a:t>Γράψε το γράμμα           εκεί που βρήκες </a:t>
            </a:r>
            <a:r>
              <a:rPr lang="el-GR" dirty="0">
                <a:highlight>
                  <a:srgbClr val="FFFF00"/>
                </a:highlight>
              </a:rPr>
              <a:t>17</a:t>
            </a:r>
          </a:p>
          <a:p>
            <a:pPr marL="0" indent="0">
              <a:buNone/>
            </a:pPr>
            <a:r>
              <a:rPr lang="el-GR" dirty="0"/>
              <a:t>Γράψε το γράμμα           εκεί που βρήκες </a:t>
            </a:r>
            <a:r>
              <a:rPr lang="el-GR" dirty="0">
                <a:highlight>
                  <a:srgbClr val="FFFF00"/>
                </a:highlight>
              </a:rPr>
              <a:t>18</a:t>
            </a:r>
            <a:endParaRPr lang="el-G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32151-BB82-4D84-B383-B9CDB7793CA9}"/>
              </a:ext>
            </a:extLst>
          </p:cNvPr>
          <p:cNvSpPr/>
          <p:nvPr/>
        </p:nvSpPr>
        <p:spPr>
          <a:xfrm>
            <a:off x="3236677" y="3321767"/>
            <a:ext cx="527308" cy="4655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Ε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67F89FC-F9D3-40CE-A797-AE03D9FB309E}"/>
              </a:ext>
            </a:extLst>
          </p:cNvPr>
          <p:cNvSpPr/>
          <p:nvPr/>
        </p:nvSpPr>
        <p:spPr>
          <a:xfrm>
            <a:off x="3237585" y="4967465"/>
            <a:ext cx="489011" cy="4630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Σ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BCAE629-C54C-4499-8E4E-D783618D885D}"/>
              </a:ext>
            </a:extLst>
          </p:cNvPr>
          <p:cNvSpPr/>
          <p:nvPr/>
        </p:nvSpPr>
        <p:spPr>
          <a:xfrm>
            <a:off x="3244924" y="2211574"/>
            <a:ext cx="519061" cy="5237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Α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A0D71E-0008-46F1-9873-D2713E4910AD}"/>
              </a:ext>
            </a:extLst>
          </p:cNvPr>
          <p:cNvSpPr/>
          <p:nvPr/>
        </p:nvSpPr>
        <p:spPr>
          <a:xfrm>
            <a:off x="3237585" y="4461308"/>
            <a:ext cx="499912" cy="4146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Φ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0385A45-597B-4276-9B97-249C1EE974F7}"/>
              </a:ext>
            </a:extLst>
          </p:cNvPr>
          <p:cNvSpPr/>
          <p:nvPr/>
        </p:nvSpPr>
        <p:spPr>
          <a:xfrm>
            <a:off x="3237585" y="3893896"/>
            <a:ext cx="499912" cy="5046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Ξ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E951F85-26AF-496A-B7C6-24AC3F45A680}"/>
              </a:ext>
            </a:extLst>
          </p:cNvPr>
          <p:cNvSpPr/>
          <p:nvPr/>
        </p:nvSpPr>
        <p:spPr>
          <a:xfrm>
            <a:off x="3281204" y="5497414"/>
            <a:ext cx="472513" cy="4146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Τ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A3BE4B4-B1C8-4416-B053-9359F04FAE3A}"/>
              </a:ext>
            </a:extLst>
          </p:cNvPr>
          <p:cNvSpPr/>
          <p:nvPr/>
        </p:nvSpPr>
        <p:spPr>
          <a:xfrm>
            <a:off x="3237585" y="6008021"/>
            <a:ext cx="489012" cy="4630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Ρ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FD7297F-E0B1-41BC-9A69-97E559BEF3A1}"/>
              </a:ext>
            </a:extLst>
          </p:cNvPr>
          <p:cNvSpPr/>
          <p:nvPr/>
        </p:nvSpPr>
        <p:spPr>
          <a:xfrm>
            <a:off x="3281204" y="2825959"/>
            <a:ext cx="489011" cy="4146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Ι</a:t>
            </a:r>
            <a:endParaRPr lang="x-none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0DBB5623-54F6-4512-83B7-D5BE2C71A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752695"/>
              </p:ext>
            </p:extLst>
          </p:nvPr>
        </p:nvGraphicFramePr>
        <p:xfrm>
          <a:off x="343269" y="846417"/>
          <a:ext cx="4867925" cy="96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585">
                  <a:extLst>
                    <a:ext uri="{9D8B030D-6E8A-4147-A177-3AD203B41FA5}">
                      <a16:colId xmlns:a16="http://schemas.microsoft.com/office/drawing/2014/main" xmlns="" val="409402942"/>
                    </a:ext>
                  </a:extLst>
                </a:gridCol>
                <a:gridCol w="973585">
                  <a:extLst>
                    <a:ext uri="{9D8B030D-6E8A-4147-A177-3AD203B41FA5}">
                      <a16:colId xmlns:a16="http://schemas.microsoft.com/office/drawing/2014/main" xmlns="" val="632206793"/>
                    </a:ext>
                  </a:extLst>
                </a:gridCol>
                <a:gridCol w="973585">
                  <a:extLst>
                    <a:ext uri="{9D8B030D-6E8A-4147-A177-3AD203B41FA5}">
                      <a16:colId xmlns:a16="http://schemas.microsoft.com/office/drawing/2014/main" xmlns="" val="564222318"/>
                    </a:ext>
                  </a:extLst>
                </a:gridCol>
                <a:gridCol w="973585">
                  <a:extLst>
                    <a:ext uri="{9D8B030D-6E8A-4147-A177-3AD203B41FA5}">
                      <a16:colId xmlns:a16="http://schemas.microsoft.com/office/drawing/2014/main" xmlns="" val="4114201311"/>
                    </a:ext>
                  </a:extLst>
                </a:gridCol>
                <a:gridCol w="973585">
                  <a:extLst>
                    <a:ext uri="{9D8B030D-6E8A-4147-A177-3AD203B41FA5}">
                      <a16:colId xmlns:a16="http://schemas.microsoft.com/office/drawing/2014/main" xmlns="" val="875702947"/>
                    </a:ext>
                  </a:extLst>
                </a:gridCol>
              </a:tblGrid>
              <a:tr h="961755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8+5=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6+6=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9+7=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5+6=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3+9=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794054"/>
                  </a:ext>
                </a:extLst>
              </a:tr>
            </a:tbl>
          </a:graphicData>
        </a:graphic>
      </p:graphicFrame>
      <p:graphicFrame>
        <p:nvGraphicFramePr>
          <p:cNvPr id="19" name="Table 17">
            <a:extLst>
              <a:ext uri="{FF2B5EF4-FFF2-40B4-BE49-F238E27FC236}">
                <a16:creationId xmlns:a16="http://schemas.microsoft.com/office/drawing/2014/main" xmlns="" id="{2D780A57-B6DB-4967-8FD4-6BCEE419B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2576327"/>
              </p:ext>
            </p:extLst>
          </p:nvPr>
        </p:nvGraphicFramePr>
        <p:xfrm>
          <a:off x="5797119" y="846417"/>
          <a:ext cx="5956916" cy="96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88">
                  <a:extLst>
                    <a:ext uri="{9D8B030D-6E8A-4147-A177-3AD203B41FA5}">
                      <a16:colId xmlns:a16="http://schemas.microsoft.com/office/drawing/2014/main" xmlns="" val="409402942"/>
                    </a:ext>
                  </a:extLst>
                </a:gridCol>
                <a:gridCol w="850988">
                  <a:extLst>
                    <a:ext uri="{9D8B030D-6E8A-4147-A177-3AD203B41FA5}">
                      <a16:colId xmlns:a16="http://schemas.microsoft.com/office/drawing/2014/main" xmlns="" val="632206793"/>
                    </a:ext>
                  </a:extLst>
                </a:gridCol>
                <a:gridCol w="850988">
                  <a:extLst>
                    <a:ext uri="{9D8B030D-6E8A-4147-A177-3AD203B41FA5}">
                      <a16:colId xmlns:a16="http://schemas.microsoft.com/office/drawing/2014/main" xmlns="" val="564222318"/>
                    </a:ext>
                  </a:extLst>
                </a:gridCol>
                <a:gridCol w="850988">
                  <a:extLst>
                    <a:ext uri="{9D8B030D-6E8A-4147-A177-3AD203B41FA5}">
                      <a16:colId xmlns:a16="http://schemas.microsoft.com/office/drawing/2014/main" xmlns="" val="4114201311"/>
                    </a:ext>
                  </a:extLst>
                </a:gridCol>
                <a:gridCol w="850988">
                  <a:extLst>
                    <a:ext uri="{9D8B030D-6E8A-4147-A177-3AD203B41FA5}">
                      <a16:colId xmlns:a16="http://schemas.microsoft.com/office/drawing/2014/main" xmlns="" val="875702947"/>
                    </a:ext>
                  </a:extLst>
                </a:gridCol>
                <a:gridCol w="850988">
                  <a:extLst>
                    <a:ext uri="{9D8B030D-6E8A-4147-A177-3AD203B41FA5}">
                      <a16:colId xmlns:a16="http://schemas.microsoft.com/office/drawing/2014/main" xmlns="" val="1000515710"/>
                    </a:ext>
                  </a:extLst>
                </a:gridCol>
                <a:gridCol w="850988">
                  <a:extLst>
                    <a:ext uri="{9D8B030D-6E8A-4147-A177-3AD203B41FA5}">
                      <a16:colId xmlns:a16="http://schemas.microsoft.com/office/drawing/2014/main" xmlns="" val="1289323397"/>
                    </a:ext>
                  </a:extLst>
                </a:gridCol>
              </a:tblGrid>
              <a:tr h="961755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7+7=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6+7=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8+7=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9+8=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4+9=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9+9=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8+4=</a:t>
                      </a:r>
                      <a:endParaRPr lang="x-none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7940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288E5A-C8D2-4046-A648-2107724820EF}"/>
              </a:ext>
            </a:extLst>
          </p:cNvPr>
          <p:cNvSpPr txBox="1"/>
          <p:nvPr/>
        </p:nvSpPr>
        <p:spPr>
          <a:xfrm>
            <a:off x="1980709" y="156144"/>
            <a:ext cx="785673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2400" b="1" dirty="0"/>
              <a:t>Για κάθε αποτέλεσμα που θα βρεις, ταιριάζει ένα γράμμα. 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204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01" y="314325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9B364ABC-6625-44F8-B6A4-231E53BF1315}"/>
              </a:ext>
            </a:extLst>
          </p:cNvPr>
          <p:cNvSpPr/>
          <p:nvPr/>
        </p:nvSpPr>
        <p:spPr>
          <a:xfrm>
            <a:off x="6734175" y="314325"/>
            <a:ext cx="4933950" cy="2579795"/>
          </a:xfrm>
          <a:prstGeom prst="wedgeRoundRectCallout">
            <a:avLst>
              <a:gd name="adj1" fmla="val -70854"/>
              <a:gd name="adj2" fmla="val 87768"/>
              <a:gd name="adj3" fmla="val 16667"/>
            </a:avLst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ΜΠΡΑΒΟ ΤΑ ΚΑΤΑΦΕΡΕΣ!!!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7136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D409E5-636E-40ED-A602-7F2EA07F1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705" t="5567" r="58181" b="14936"/>
          <a:stretch/>
        </p:blipFill>
        <p:spPr>
          <a:xfrm>
            <a:off x="2084469" y="2451071"/>
            <a:ext cx="3005434" cy="18266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4E67783-9AEE-4263-A7CF-A4FE5C5553A9}"/>
              </a:ext>
            </a:extLst>
          </p:cNvPr>
          <p:cNvSpPr/>
          <p:nvPr/>
        </p:nvSpPr>
        <p:spPr>
          <a:xfrm>
            <a:off x="1094912" y="1682271"/>
            <a:ext cx="4984547" cy="630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>
                <a:solidFill>
                  <a:schemeClr val="tx1"/>
                </a:solidFill>
              </a:rPr>
              <a:t>Προσθέτω 9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EFB458-D461-473C-B8F5-5776B975D23A}"/>
              </a:ext>
            </a:extLst>
          </p:cNvPr>
          <p:cNvSpPr/>
          <p:nvPr/>
        </p:nvSpPr>
        <p:spPr>
          <a:xfrm>
            <a:off x="1434852" y="4416212"/>
            <a:ext cx="4087058" cy="1998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Το 9 «κλέβει» 1 από τον άλλο αριθμό και γίνεται 10.                                                        Ο άλλος αριθμός μικραίνει κατά 1.</a:t>
            </a:r>
            <a:endParaRPr lang="x-none" sz="24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5C6E347-4E44-4DC0-9083-263A9CAE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76" y="479336"/>
            <a:ext cx="6294268" cy="8106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Ας θυμηθούμε τι μάθαμε: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1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6DB23FA-13D9-48E0-90C5-13311C5C5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23" y="1936477"/>
            <a:ext cx="3137473" cy="4244817"/>
          </a:xfrm>
        </p:spPr>
      </p:pic>
    </p:spTree>
    <p:extLst>
      <p:ext uri="{BB962C8B-B14F-4D97-AF65-F5344CB8AC3E}">
        <p14:creationId xmlns:p14="http://schemas.microsoft.com/office/powerpoint/2010/main" xmlns="" val="335872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91FE5-133C-4947-A294-F25E4DD5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167" y="374532"/>
            <a:ext cx="8177814" cy="129844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lang="el-GR" sz="3600" b="1" dirty="0"/>
              <a:t>Ώρα για εξάσκηση </a:t>
            </a:r>
            <a:br>
              <a:rPr lang="el-GR" sz="3600" b="1" dirty="0"/>
            </a:br>
            <a:r>
              <a:rPr lang="el-GR" sz="3600" b="1" dirty="0"/>
              <a:t>Πάτησε στο παιχνίδι για να αρχίσει.</a:t>
            </a:r>
            <a:endParaRPr lang="x-none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2E361D-F2B7-48A6-A542-426FB9FE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76" y="1809397"/>
            <a:ext cx="5057859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http://edaskalos.gr/mygames/balloonmath/balloonmath.html</a:t>
            </a:r>
            <a:endParaRPr lang="el-GR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xmlns="" id="{CDEE4741-181F-431F-8FD9-5378ED0F9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7932" y="2095499"/>
            <a:ext cx="55045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4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240244-5BA0-4CAC-A72B-A8510EC3D7B2}"/>
              </a:ext>
            </a:extLst>
          </p:cNvPr>
          <p:cNvSpPr/>
          <p:nvPr/>
        </p:nvSpPr>
        <p:spPr>
          <a:xfrm>
            <a:off x="1157056" y="2828835"/>
            <a:ext cx="3370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http://kostaspapastergiou.com/kpapastgames/prostheikosi/prindex.html</a:t>
            </a:r>
            <a:endParaRPr lang="x-none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113600-B6CA-41D9-813B-F1CAC7CA7092}"/>
              </a:ext>
            </a:extLst>
          </p:cNvPr>
          <p:cNvSpPr txBox="1">
            <a:spLocks/>
          </p:cNvSpPr>
          <p:nvPr/>
        </p:nvSpPr>
        <p:spPr>
          <a:xfrm>
            <a:off x="1802167" y="374532"/>
            <a:ext cx="8177814" cy="12984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b="1" dirty="0"/>
              <a:t>Συνεχίζουμε την εξάσκηση.</a:t>
            </a:r>
            <a:br>
              <a:rPr lang="el-GR" sz="3600" b="1" dirty="0"/>
            </a:br>
            <a:r>
              <a:rPr lang="el-GR" sz="3600" b="1" dirty="0"/>
              <a:t>Πάτησε στο παιχνίδι για να αρχίσει.</a:t>
            </a:r>
            <a:endParaRPr lang="x-none" sz="3600" b="1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xmlns="" id="{B6E3B6C9-D82B-4CF9-BEA7-9BC8A215C8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2768" y="2133599"/>
            <a:ext cx="6156198" cy="37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6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68DBA9-0ABE-4252-82E8-B463CD2E3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24109"/>
            <a:ext cx="9795029" cy="3233691"/>
          </a:xfrm>
        </p:spPr>
        <p:txBody>
          <a:bodyPr/>
          <a:lstStyle/>
          <a:p>
            <a:r>
              <a:rPr lang="el-GR" sz="3200" b="1" dirty="0"/>
              <a:t>Επανάληψη στην Ενότητα 1 </a:t>
            </a:r>
          </a:p>
          <a:p>
            <a:r>
              <a:rPr lang="el-GR" sz="3200" b="1" dirty="0"/>
              <a:t>(Μέρος Β΄)</a:t>
            </a:r>
          </a:p>
          <a:p>
            <a:endParaRPr lang="el-GR" dirty="0"/>
          </a:p>
          <a:p>
            <a:r>
              <a:rPr lang="el-GR" sz="4000" b="1" dirty="0"/>
              <a:t>Σήμερα θα εξασκηθούμε στις προσθέσεις και αφαιρέσεις μέχρι το 20.</a:t>
            </a:r>
            <a:endParaRPr lang="x-none" sz="4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B591FCC-EB0F-494D-95EA-C9C4083D6110}"/>
              </a:ext>
            </a:extLst>
          </p:cNvPr>
          <p:cNvSpPr txBox="1">
            <a:spLocks/>
          </p:cNvSpPr>
          <p:nvPr/>
        </p:nvSpPr>
        <p:spPr>
          <a:xfrm>
            <a:off x="356478" y="210721"/>
            <a:ext cx="11432110" cy="1128068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6000" b="1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el-GR" sz="6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μέρα!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9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E1404-108A-45BF-9810-4425A5E4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86" y="346229"/>
            <a:ext cx="6294268" cy="8106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Ας θυμηθούμε τι μάθαμε: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87EFAF0-2DC1-4057-ABEB-E3E6A3352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5553" y="2392024"/>
            <a:ext cx="2755937" cy="372862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581D79-AC0F-4D6B-9B42-16DC029E1F97}"/>
              </a:ext>
            </a:extLst>
          </p:cNvPr>
          <p:cNvSpPr/>
          <p:nvPr/>
        </p:nvSpPr>
        <p:spPr>
          <a:xfrm>
            <a:off x="3051490" y="1379970"/>
            <a:ext cx="2387032" cy="299672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b="1" u="sng" dirty="0"/>
              <a:t>Αφαίρεση με διδυμάκια:</a:t>
            </a:r>
          </a:p>
          <a:p>
            <a:r>
              <a:rPr lang="el-GR" sz="2400" b="1" dirty="0"/>
              <a:t>10-5 =5</a:t>
            </a:r>
          </a:p>
          <a:p>
            <a:r>
              <a:rPr lang="el-GR" sz="2400" b="1" dirty="0"/>
              <a:t>12-6=6</a:t>
            </a:r>
          </a:p>
          <a:p>
            <a:r>
              <a:rPr lang="el-GR" sz="2400" b="1" dirty="0"/>
              <a:t>14-7=7</a:t>
            </a:r>
          </a:p>
          <a:p>
            <a:r>
              <a:rPr lang="el-GR" sz="2400" b="1" dirty="0"/>
              <a:t>16-8=8</a:t>
            </a:r>
          </a:p>
          <a:p>
            <a:r>
              <a:rPr lang="el-GR" sz="2400" b="1" dirty="0"/>
              <a:t>18-9=9</a:t>
            </a:r>
          </a:p>
          <a:p>
            <a:r>
              <a:rPr lang="el-GR" sz="2400" b="1" dirty="0"/>
              <a:t>20-10=10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E93603-7800-40B0-82B1-D1711F6602B6}"/>
              </a:ext>
            </a:extLst>
          </p:cNvPr>
          <p:cNvSpPr/>
          <p:nvPr/>
        </p:nvSpPr>
        <p:spPr>
          <a:xfrm>
            <a:off x="5660994" y="1379970"/>
            <a:ext cx="2387032" cy="354713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b="1" u="sng" dirty="0"/>
              <a:t>Αφαιρώ 9:</a:t>
            </a:r>
          </a:p>
          <a:p>
            <a:endParaRPr lang="el-GR" sz="1000" b="1" u="sng" dirty="0"/>
          </a:p>
          <a:p>
            <a:r>
              <a:rPr lang="el-GR" sz="2400" b="1" dirty="0"/>
              <a:t>10-9=1</a:t>
            </a:r>
          </a:p>
          <a:p>
            <a:r>
              <a:rPr lang="el-GR" sz="2400" b="1" dirty="0"/>
              <a:t>11-9=2</a:t>
            </a:r>
          </a:p>
          <a:p>
            <a:r>
              <a:rPr lang="el-GR" sz="2400" b="1" dirty="0"/>
              <a:t>12-9=3</a:t>
            </a:r>
          </a:p>
          <a:p>
            <a:r>
              <a:rPr lang="el-GR" sz="2400" b="1" dirty="0"/>
              <a:t>13-9=4</a:t>
            </a:r>
          </a:p>
          <a:p>
            <a:r>
              <a:rPr lang="el-GR" sz="2400" b="1" dirty="0"/>
              <a:t>14-9=5</a:t>
            </a:r>
          </a:p>
          <a:p>
            <a:r>
              <a:rPr lang="el-GR" sz="2400" b="1" dirty="0"/>
              <a:t>15-9=6</a:t>
            </a:r>
          </a:p>
          <a:p>
            <a:r>
              <a:rPr lang="el-GR" sz="2400" b="1" dirty="0"/>
              <a:t>16-9=7</a:t>
            </a:r>
          </a:p>
          <a:p>
            <a:r>
              <a:rPr lang="el-GR" sz="2400" b="1" dirty="0"/>
              <a:t>17-9=8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6BB849-126C-4015-805C-3E458CFC18F2}"/>
              </a:ext>
            </a:extLst>
          </p:cNvPr>
          <p:cNvSpPr/>
          <p:nvPr/>
        </p:nvSpPr>
        <p:spPr>
          <a:xfrm>
            <a:off x="8270498" y="1379969"/>
            <a:ext cx="2387032" cy="27126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2400" b="1" dirty="0"/>
          </a:p>
          <a:p>
            <a:r>
              <a:rPr lang="el-GR" sz="2400" b="1" u="sng" dirty="0"/>
              <a:t>Αφαιρώ 8 </a:t>
            </a:r>
            <a:r>
              <a:rPr lang="el-GR" sz="2400" b="1" dirty="0"/>
              <a:t>:</a:t>
            </a:r>
          </a:p>
          <a:p>
            <a:endParaRPr lang="el-GR" sz="600" b="1" dirty="0"/>
          </a:p>
          <a:p>
            <a:r>
              <a:rPr lang="el-GR" sz="2400" b="1" dirty="0"/>
              <a:t>10-8=2</a:t>
            </a:r>
          </a:p>
          <a:p>
            <a:r>
              <a:rPr lang="el-GR" sz="2400" b="1" dirty="0"/>
              <a:t>11-8=3</a:t>
            </a:r>
          </a:p>
          <a:p>
            <a:r>
              <a:rPr lang="el-GR" sz="2400" b="1" dirty="0"/>
              <a:t>12-8=4</a:t>
            </a:r>
          </a:p>
          <a:p>
            <a:r>
              <a:rPr lang="el-GR" sz="2400" b="1" dirty="0"/>
              <a:t>13-8=5</a:t>
            </a:r>
          </a:p>
          <a:p>
            <a:r>
              <a:rPr lang="el-GR" sz="2400" b="1" dirty="0"/>
              <a:t>14-8=6</a:t>
            </a:r>
          </a:p>
          <a:p>
            <a:r>
              <a:rPr lang="el-GR" sz="2400" b="1" dirty="0"/>
              <a:t>15-8=7</a:t>
            </a:r>
          </a:p>
          <a:p>
            <a:endParaRPr lang="el-G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844D67-5B1C-4868-B65E-30BFBB9CD2EB}"/>
              </a:ext>
            </a:extLst>
          </p:cNvPr>
          <p:cNvSpPr/>
          <p:nvPr/>
        </p:nvSpPr>
        <p:spPr>
          <a:xfrm>
            <a:off x="8270498" y="4343465"/>
            <a:ext cx="2387032" cy="186824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2400" b="1" dirty="0"/>
          </a:p>
          <a:p>
            <a:r>
              <a:rPr lang="el-GR" sz="2400" b="1" u="sng" dirty="0"/>
              <a:t>Αφαιρώ 7</a:t>
            </a:r>
            <a:r>
              <a:rPr lang="el-GR" sz="2400" b="1" dirty="0"/>
              <a:t>:</a:t>
            </a:r>
          </a:p>
          <a:p>
            <a:endParaRPr lang="el-GR" sz="400" b="1" dirty="0"/>
          </a:p>
          <a:p>
            <a:r>
              <a:rPr lang="el-GR" sz="2400" b="1" dirty="0"/>
              <a:t>10-7=3</a:t>
            </a:r>
          </a:p>
          <a:p>
            <a:r>
              <a:rPr lang="el-GR" sz="2400" b="1" dirty="0"/>
              <a:t>11-7=4</a:t>
            </a:r>
          </a:p>
          <a:p>
            <a:r>
              <a:rPr lang="el-GR" sz="2400" b="1" dirty="0"/>
              <a:t>12-7=5</a:t>
            </a:r>
          </a:p>
          <a:p>
            <a:r>
              <a:rPr lang="el-GR" sz="2400" b="1" dirty="0"/>
              <a:t>13-7=6</a:t>
            </a:r>
          </a:p>
          <a:p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349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xmlns="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91FE5-133C-4947-A294-F25E4DD5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l-GR" sz="4200" b="1" dirty="0"/>
              <a:t>Ώρα να εξασκηθείς, μπαίνοντας στον πιο κάτω σύνδεσμο </a:t>
            </a:r>
            <a:endParaRPr lang="x-none" sz="4200" b="1" dirty="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xmlns="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2E361D-F2B7-48A6-A542-426FB9FE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599509"/>
            <a:ext cx="5057859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x-none" altLang="x-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https://www.mathplayground.com/math_monster_subtraction.html</a:t>
            </a:r>
            <a:r>
              <a:rPr lang="x-none" altLang="x-none" dirty="0"/>
              <a:t> </a:t>
            </a:r>
            <a:endParaRPr lang="x-none" altLang="x-none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xmlns="" id="{A2653F1E-64E0-4569-A421-33E13E1F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163" r="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945A623A-C180-4A35-BC9E-8A443B17F64D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/>
              <a:t>Εξασκούμαι και εδώ!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6DAEC-FD0B-4ED2-8C7C-08E475B0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http://kostaspapastergiou.com/kpapastgames/engforest/</a:t>
            </a:r>
            <a:endParaRPr lang="en-US" sz="3200" dirty="0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xmlns="" id="{F0A18CDD-2AD0-46D6-B2A4-880612784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1267" y="2027925"/>
            <a:ext cx="6355457" cy="36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4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2BAB4-A1BE-4B22-AC2F-9886B00668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2416" y="1344568"/>
            <a:ext cx="5971009" cy="5513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221D9-52EA-4DB5-BE1E-568A2F91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07950"/>
            <a:ext cx="1064895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b="1" dirty="0"/>
              <a:t>Γράφω τις μαθηματικές προτάσεις με τους αριθμούς στο γραμματοκιβώτιο</a:t>
            </a:r>
            <a:endParaRPr lang="x-none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02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F82A9F4B-B787-4B8D-84E4-D0AC9BF5C4E1}"/>
              </a:ext>
            </a:extLst>
          </p:cNvPr>
          <p:cNvSpPr/>
          <p:nvPr/>
        </p:nvSpPr>
        <p:spPr>
          <a:xfrm>
            <a:off x="7954392" y="213064"/>
            <a:ext cx="3373515" cy="1846555"/>
          </a:xfrm>
          <a:prstGeom prst="wedgeEllipseCallout">
            <a:avLst>
              <a:gd name="adj1" fmla="val -59254"/>
              <a:gd name="adj2" fmla="val 7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Τώρα έλεγξε τις απαντήσεις σου.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586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3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2BAB4-A1BE-4B22-AC2F-9886B00668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2416" y="1344568"/>
            <a:ext cx="5971009" cy="5513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221D9-52EA-4DB5-BE1E-568A2F91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07950"/>
            <a:ext cx="1064895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b="1" dirty="0"/>
              <a:t>Γράφω τις μαθηματικές προτάσεις με τους αριθμούς στο γραμματοκιβώτιο</a:t>
            </a:r>
            <a:endParaRPr lang="x-none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141941-5BEC-44E8-9224-DF5F41B8FC06}"/>
              </a:ext>
            </a:extLst>
          </p:cNvPr>
          <p:cNvSpPr txBox="1"/>
          <p:nvPr/>
        </p:nvSpPr>
        <p:spPr>
          <a:xfrm>
            <a:off x="4722920" y="1762190"/>
            <a:ext cx="3187084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4 + 8 =12</a:t>
            </a:r>
          </a:p>
          <a:p>
            <a:pPr algn="ctr"/>
            <a:r>
              <a:rPr lang="el-GR" sz="2800" b="1" dirty="0"/>
              <a:t> 8 + 4 = 12</a:t>
            </a:r>
          </a:p>
          <a:p>
            <a:pPr algn="ctr"/>
            <a:r>
              <a:rPr lang="el-GR" sz="2800" b="1" dirty="0"/>
              <a:t>12 - 4 =8</a:t>
            </a:r>
          </a:p>
          <a:p>
            <a:pPr algn="ctr"/>
            <a:r>
              <a:rPr lang="el-GR" sz="2800" b="1" dirty="0"/>
              <a:t>12 – 8 =4</a:t>
            </a:r>
            <a:endParaRPr lang="x-non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72A27D-C14F-4816-926B-E404DAC4A5D2}"/>
              </a:ext>
            </a:extLst>
          </p:cNvPr>
          <p:cNvSpPr txBox="1"/>
          <p:nvPr/>
        </p:nvSpPr>
        <p:spPr>
          <a:xfrm>
            <a:off x="4722920" y="4605491"/>
            <a:ext cx="3187084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 4 + 9 =13</a:t>
            </a:r>
          </a:p>
          <a:p>
            <a:pPr algn="ctr"/>
            <a:r>
              <a:rPr lang="el-GR" sz="2800" b="1" dirty="0"/>
              <a:t>  9 + 4 = 13</a:t>
            </a:r>
          </a:p>
          <a:p>
            <a:pPr algn="ctr"/>
            <a:r>
              <a:rPr lang="el-GR" sz="2800" b="1" dirty="0"/>
              <a:t>13 - 9 =4</a:t>
            </a:r>
          </a:p>
          <a:p>
            <a:pPr algn="ctr"/>
            <a:r>
              <a:rPr lang="el-GR" sz="2800" b="1" dirty="0"/>
              <a:t>13 – 4 =9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xmlns="" val="33613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8A0A30-40BC-4D64-8BD3-07C91E5D20F1}"/>
              </a:ext>
            </a:extLst>
          </p:cNvPr>
          <p:cNvSpPr/>
          <p:nvPr/>
        </p:nvSpPr>
        <p:spPr>
          <a:xfrm>
            <a:off x="2882653" y="1406252"/>
            <a:ext cx="3929107" cy="474955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b="1" u="sng" dirty="0"/>
              <a:t>Πρόσθεση με 9:</a:t>
            </a:r>
          </a:p>
          <a:p>
            <a:endParaRPr lang="el-GR" sz="1000" b="1" u="sng" dirty="0"/>
          </a:p>
          <a:p>
            <a:r>
              <a:rPr lang="el-GR" sz="2800" b="1" dirty="0"/>
              <a:t>9+1=</a:t>
            </a:r>
          </a:p>
          <a:p>
            <a:r>
              <a:rPr lang="el-GR" sz="2800" b="1" dirty="0"/>
              <a:t>9+6=</a:t>
            </a:r>
          </a:p>
          <a:p>
            <a:r>
              <a:rPr lang="el-GR" sz="2800" b="1" dirty="0"/>
              <a:t>9+2=</a:t>
            </a:r>
            <a:endParaRPr lang="en-US" sz="2800" b="1" dirty="0"/>
          </a:p>
          <a:p>
            <a:r>
              <a:rPr lang="el-GR" sz="2800" b="1" dirty="0"/>
              <a:t>9+8=</a:t>
            </a:r>
          </a:p>
          <a:p>
            <a:r>
              <a:rPr lang="el-GR" sz="2800" b="1" dirty="0"/>
              <a:t>9+3=</a:t>
            </a:r>
            <a:endParaRPr lang="en-US" sz="2800" b="1" dirty="0"/>
          </a:p>
          <a:p>
            <a:r>
              <a:rPr lang="el-GR" sz="2800" b="1" dirty="0"/>
              <a:t>9+5=</a:t>
            </a:r>
            <a:endParaRPr lang="en-US" sz="2800" b="1" dirty="0"/>
          </a:p>
          <a:p>
            <a:r>
              <a:rPr lang="el-GR" sz="2800" b="1" dirty="0"/>
              <a:t>9+7=</a:t>
            </a:r>
          </a:p>
          <a:p>
            <a:r>
              <a:rPr lang="el-GR" sz="2800" b="1" dirty="0"/>
              <a:t>9+4=</a:t>
            </a:r>
            <a:endParaRPr lang="en-US" sz="2800" b="1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3C658D3-6DA3-4BF9-97DE-F69FF061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23" y="1936477"/>
            <a:ext cx="3137473" cy="424481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E6B1AF9-83A5-4A8B-B600-64EBE706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76" y="372862"/>
            <a:ext cx="6294268" cy="8106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Λύνω στο τετράδιό μου:</a:t>
            </a:r>
            <a:endParaRPr lang="x-non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46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01" y="314325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9B364ABC-6625-44F8-B6A4-231E53BF1315}"/>
              </a:ext>
            </a:extLst>
          </p:cNvPr>
          <p:cNvSpPr/>
          <p:nvPr/>
        </p:nvSpPr>
        <p:spPr>
          <a:xfrm>
            <a:off x="6734175" y="314325"/>
            <a:ext cx="4933950" cy="2579795"/>
          </a:xfrm>
          <a:prstGeom prst="wedgeRoundRectCallout">
            <a:avLst>
              <a:gd name="adj1" fmla="val -70854"/>
              <a:gd name="adj2" fmla="val 87768"/>
              <a:gd name="adj3" fmla="val 16667"/>
            </a:avLst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ΜΠΡΑΒΟ ΤΑ ΚΑΤΑΦΕΡΕΣ!!!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0845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79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1B71C-2D9F-437E-BC5E-2CD029A7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374004"/>
            <a:ext cx="10515600" cy="99315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Λύνω στο τετράδιό μου τα πιο κάτω</a:t>
            </a:r>
            <a:endParaRPr lang="x-non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43E6F-CBB2-4DAB-A998-C445D79E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5"/>
            <a:ext cx="10515600" cy="4903520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l-GR" sz="4000" dirty="0"/>
              <a:t>10-2=</a:t>
            </a:r>
          </a:p>
          <a:p>
            <a:pPr marL="0" indent="0">
              <a:buNone/>
            </a:pPr>
            <a:r>
              <a:rPr lang="el-GR" sz="4000" dirty="0"/>
              <a:t>14-7=</a:t>
            </a:r>
          </a:p>
          <a:p>
            <a:pPr marL="0" indent="0">
              <a:buNone/>
            </a:pPr>
            <a:r>
              <a:rPr lang="el-GR" sz="4000" dirty="0"/>
              <a:t>13-9=</a:t>
            </a:r>
          </a:p>
          <a:p>
            <a:pPr marL="0" indent="0">
              <a:buNone/>
            </a:pPr>
            <a:r>
              <a:rPr lang="el-GR" sz="4000" dirty="0"/>
              <a:t>12-8=</a:t>
            </a:r>
          </a:p>
          <a:p>
            <a:pPr marL="0" indent="0">
              <a:buNone/>
            </a:pPr>
            <a:r>
              <a:rPr lang="el-GR" sz="4000" dirty="0"/>
              <a:t>15-8=</a:t>
            </a:r>
          </a:p>
          <a:p>
            <a:pPr marL="0" indent="0">
              <a:buNone/>
            </a:pPr>
            <a:r>
              <a:rPr lang="el-GR" sz="4000" dirty="0"/>
              <a:t>12-6=</a:t>
            </a:r>
          </a:p>
          <a:p>
            <a:pPr marL="0" indent="0">
              <a:buNone/>
            </a:pPr>
            <a:r>
              <a:rPr lang="el-GR" sz="4000" dirty="0"/>
              <a:t>14-5=</a:t>
            </a:r>
          </a:p>
          <a:p>
            <a:pPr marL="0" indent="0">
              <a:buNone/>
            </a:pPr>
            <a:r>
              <a:rPr lang="el-GR" sz="4000" dirty="0"/>
              <a:t>12-3=</a:t>
            </a:r>
          </a:p>
          <a:p>
            <a:pPr marL="0" indent="0">
              <a:buNone/>
            </a:pPr>
            <a:r>
              <a:rPr lang="el-GR" sz="4000" dirty="0"/>
              <a:t>15-6=</a:t>
            </a:r>
          </a:p>
          <a:p>
            <a:pPr marL="0" indent="0">
              <a:buNone/>
            </a:pPr>
            <a:r>
              <a:rPr lang="el-GR" sz="4000" dirty="0"/>
              <a:t>18-3=</a:t>
            </a:r>
          </a:p>
          <a:p>
            <a:pPr marL="0" indent="0">
              <a:buNone/>
            </a:pPr>
            <a:r>
              <a:rPr lang="el-GR" sz="4000" dirty="0"/>
              <a:t>17-9=</a:t>
            </a:r>
          </a:p>
          <a:p>
            <a:pPr marL="0" indent="0">
              <a:buNone/>
            </a:pPr>
            <a:r>
              <a:rPr lang="el-GR" sz="4000" dirty="0"/>
              <a:t>15-2=</a:t>
            </a:r>
          </a:p>
          <a:p>
            <a:pPr marL="0" indent="0">
              <a:buNone/>
            </a:pPr>
            <a:r>
              <a:rPr lang="el-GR" sz="4000" dirty="0"/>
              <a:t>19-6=</a:t>
            </a:r>
          </a:p>
          <a:p>
            <a:pPr marL="0" indent="0">
              <a:buNone/>
            </a:pPr>
            <a:r>
              <a:rPr lang="el-GR" sz="4000" dirty="0"/>
              <a:t>7+8=</a:t>
            </a:r>
          </a:p>
          <a:p>
            <a:pPr marL="0" indent="0">
              <a:buNone/>
            </a:pPr>
            <a:r>
              <a:rPr lang="el-GR" sz="4000" dirty="0"/>
              <a:t>13+4=</a:t>
            </a:r>
          </a:p>
          <a:p>
            <a:pPr marL="0" indent="0">
              <a:buNone/>
            </a:pPr>
            <a:r>
              <a:rPr lang="el-GR" sz="4000" dirty="0"/>
              <a:t>11+5=</a:t>
            </a:r>
          </a:p>
          <a:p>
            <a:pPr marL="0" indent="0">
              <a:buNone/>
            </a:pPr>
            <a:r>
              <a:rPr lang="el-GR" sz="4000" dirty="0"/>
              <a:t>6+6=</a:t>
            </a:r>
          </a:p>
          <a:p>
            <a:pPr marL="0" indent="0">
              <a:buNone/>
            </a:pPr>
            <a:r>
              <a:rPr lang="el-GR" sz="4000" dirty="0"/>
              <a:t>6+7=</a:t>
            </a:r>
          </a:p>
          <a:p>
            <a:pPr marL="0" indent="0">
              <a:buNone/>
            </a:pPr>
            <a:r>
              <a:rPr lang="el-GR" sz="4000" dirty="0"/>
              <a:t>8+4=</a:t>
            </a:r>
          </a:p>
          <a:p>
            <a:pPr marL="0" indent="0">
              <a:buNone/>
            </a:pPr>
            <a:r>
              <a:rPr lang="el-GR" sz="4000" dirty="0"/>
              <a:t>9+8=</a:t>
            </a:r>
          </a:p>
          <a:p>
            <a:pPr marL="0" indent="0">
              <a:buNone/>
            </a:pPr>
            <a:r>
              <a:rPr lang="el-GR" sz="4000" dirty="0"/>
              <a:t>12+4=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02281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mickey club house">
            <a:extLst>
              <a:ext uri="{FF2B5EF4-FFF2-40B4-BE49-F238E27FC236}">
                <a16:creationId xmlns:a16="http://schemas.microsoft.com/office/drawing/2014/main" xmlns="" id="{77784D4E-C04A-4A58-845C-4273E6795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91" b="29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CBFC4B36-3EDB-417D-8E42-19B19A3E26D9}"/>
              </a:ext>
            </a:extLst>
          </p:cNvPr>
          <p:cNvSpPr/>
          <p:nvPr/>
        </p:nvSpPr>
        <p:spPr>
          <a:xfrm>
            <a:off x="1970843" y="248575"/>
            <a:ext cx="6835807" cy="3586578"/>
          </a:xfrm>
          <a:prstGeom prst="wedgeEllipseCallout">
            <a:avLst>
              <a:gd name="adj1" fmla="val 55946"/>
              <a:gd name="adj2" fmla="val 19958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u="sng" dirty="0"/>
              <a:t>Ας δούμε πώς τα πήγες! </a:t>
            </a:r>
          </a:p>
          <a:p>
            <a:pPr algn="ctr"/>
            <a:endParaRPr lang="el-GR" sz="1200" b="1" dirty="0"/>
          </a:p>
          <a:p>
            <a:pPr marL="457200" indent="-457200">
              <a:buAutoNum type="arabicPeriod"/>
            </a:pPr>
            <a:r>
              <a:rPr lang="el-GR" sz="2400" b="1" dirty="0"/>
              <a:t>Πηγαινε στην επόμενη σελίδα και διόρθωσε τις ασκήσεις σου. </a:t>
            </a:r>
          </a:p>
          <a:p>
            <a:r>
              <a:rPr lang="el-GR" sz="2400" b="1" dirty="0"/>
              <a:t> </a:t>
            </a:r>
          </a:p>
          <a:p>
            <a:r>
              <a:rPr lang="el-GR" sz="2400" b="1" dirty="0"/>
              <a:t>2.   Αν έκανες αρκετά λαθάκια, μην     </a:t>
            </a:r>
          </a:p>
          <a:p>
            <a:r>
              <a:rPr lang="el-GR" sz="2400" b="1" dirty="0"/>
              <a:t>     ανησυχείς. Συνέχισε την     </a:t>
            </a:r>
          </a:p>
          <a:p>
            <a:r>
              <a:rPr lang="el-GR" sz="2400" b="1" dirty="0"/>
              <a:t>      εξάσκηση και θα τα καταφέρεις!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74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1B71C-2D9F-437E-BC5E-2CD029A7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374004"/>
            <a:ext cx="10515600" cy="70019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l-GR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Διορθώνω τις ασκήσεις μου</a:t>
            </a:r>
            <a:br>
              <a:rPr lang="el-GR" b="1" dirty="0">
                <a:solidFill>
                  <a:schemeClr val="bg2">
                    <a:lumMod val="10000"/>
                  </a:schemeClr>
                </a:solidFill>
              </a:rPr>
            </a:br>
            <a:endParaRPr lang="x-non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43E6F-CBB2-4DAB-A998-C445D79E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5"/>
            <a:ext cx="10515600" cy="4057095"/>
          </a:xfrm>
        </p:spPr>
        <p:txBody>
          <a:bodyPr numCol="3"/>
          <a:lstStyle/>
          <a:p>
            <a:pPr marL="0" indent="0">
              <a:buNone/>
            </a:pPr>
            <a:r>
              <a:rPr lang="el-GR" sz="3200" dirty="0"/>
              <a:t>10-2= 8</a:t>
            </a:r>
          </a:p>
          <a:p>
            <a:pPr marL="0" indent="0">
              <a:buNone/>
            </a:pPr>
            <a:r>
              <a:rPr lang="el-GR" sz="3200" dirty="0"/>
              <a:t>14-7= 7</a:t>
            </a:r>
          </a:p>
          <a:p>
            <a:pPr marL="0" indent="0">
              <a:buNone/>
            </a:pPr>
            <a:r>
              <a:rPr lang="el-GR" sz="3200" dirty="0"/>
              <a:t>13-9= 4</a:t>
            </a:r>
          </a:p>
          <a:p>
            <a:pPr marL="0" indent="0">
              <a:buNone/>
            </a:pPr>
            <a:r>
              <a:rPr lang="el-GR" sz="3200" dirty="0"/>
              <a:t>12-8= 4</a:t>
            </a:r>
          </a:p>
          <a:p>
            <a:pPr marL="0" indent="0">
              <a:buNone/>
            </a:pPr>
            <a:r>
              <a:rPr lang="el-GR" sz="3200" dirty="0"/>
              <a:t>15-8= 7</a:t>
            </a:r>
          </a:p>
          <a:p>
            <a:pPr marL="0" indent="0">
              <a:buNone/>
            </a:pPr>
            <a:r>
              <a:rPr lang="el-GR" sz="3200" dirty="0"/>
              <a:t>12-6= 6</a:t>
            </a:r>
          </a:p>
          <a:p>
            <a:pPr marL="0" indent="0">
              <a:buNone/>
            </a:pPr>
            <a:r>
              <a:rPr lang="el-GR" sz="3200" dirty="0"/>
              <a:t>14-5= 9</a:t>
            </a:r>
          </a:p>
          <a:p>
            <a:pPr marL="0" indent="0">
              <a:buNone/>
            </a:pPr>
            <a:r>
              <a:rPr lang="el-GR" sz="3200" dirty="0"/>
              <a:t>12-3= 9</a:t>
            </a:r>
          </a:p>
          <a:p>
            <a:pPr marL="0" indent="0">
              <a:buNone/>
            </a:pPr>
            <a:r>
              <a:rPr lang="el-GR" sz="3200" dirty="0"/>
              <a:t>15-6= 9</a:t>
            </a:r>
          </a:p>
          <a:p>
            <a:pPr marL="0" indent="0">
              <a:buNone/>
            </a:pPr>
            <a:r>
              <a:rPr lang="el-GR" sz="3200" dirty="0"/>
              <a:t>18-3= 15</a:t>
            </a:r>
          </a:p>
          <a:p>
            <a:pPr marL="0" indent="0">
              <a:buNone/>
            </a:pPr>
            <a:r>
              <a:rPr lang="el-GR" sz="3200" dirty="0"/>
              <a:t>17-9= 8</a:t>
            </a:r>
          </a:p>
          <a:p>
            <a:pPr marL="0" indent="0">
              <a:buNone/>
            </a:pPr>
            <a:r>
              <a:rPr lang="el-GR" sz="3200" dirty="0"/>
              <a:t>15-2= 13</a:t>
            </a:r>
          </a:p>
          <a:p>
            <a:pPr marL="0" indent="0">
              <a:buNone/>
            </a:pPr>
            <a:r>
              <a:rPr lang="el-GR" sz="3200" dirty="0"/>
              <a:t>19-6= 13</a:t>
            </a:r>
          </a:p>
          <a:p>
            <a:pPr marL="0" indent="0">
              <a:buNone/>
            </a:pPr>
            <a:r>
              <a:rPr lang="el-GR" sz="3200" dirty="0"/>
              <a:t>7+8= 15</a:t>
            </a:r>
          </a:p>
          <a:p>
            <a:pPr marL="0" indent="0">
              <a:buNone/>
            </a:pPr>
            <a:r>
              <a:rPr lang="el-GR" sz="3200" dirty="0"/>
              <a:t>13+4= 17</a:t>
            </a:r>
          </a:p>
          <a:p>
            <a:pPr marL="0" indent="0">
              <a:buNone/>
            </a:pPr>
            <a:r>
              <a:rPr lang="el-GR" sz="3200" dirty="0"/>
              <a:t>11+5= 16</a:t>
            </a:r>
          </a:p>
          <a:p>
            <a:pPr marL="0" indent="0">
              <a:buNone/>
            </a:pPr>
            <a:r>
              <a:rPr lang="el-GR" sz="3200" dirty="0"/>
              <a:t>6+6= 12</a:t>
            </a:r>
          </a:p>
          <a:p>
            <a:pPr marL="0" indent="0">
              <a:buNone/>
            </a:pPr>
            <a:r>
              <a:rPr lang="el-GR" sz="3200" dirty="0"/>
              <a:t>6+7= 13</a:t>
            </a:r>
          </a:p>
          <a:p>
            <a:pPr marL="0" indent="0">
              <a:buNone/>
            </a:pPr>
            <a:r>
              <a:rPr lang="el-GR" sz="3200" dirty="0"/>
              <a:t>8+4= 12</a:t>
            </a:r>
          </a:p>
          <a:p>
            <a:pPr marL="0" indent="0">
              <a:buNone/>
            </a:pPr>
            <a:r>
              <a:rPr lang="el-GR" sz="3200" dirty="0"/>
              <a:t>9+8= 17</a:t>
            </a:r>
          </a:p>
          <a:p>
            <a:pPr marL="0" indent="0">
              <a:buNone/>
            </a:pPr>
            <a:r>
              <a:rPr lang="el-GR" sz="3200" dirty="0"/>
              <a:t>12+4= 16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0034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68DBA9-0ABE-4252-82E8-B463CD2E3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24109"/>
            <a:ext cx="9795029" cy="3233691"/>
          </a:xfrm>
        </p:spPr>
        <p:txBody>
          <a:bodyPr/>
          <a:lstStyle/>
          <a:p>
            <a:r>
              <a:rPr lang="el-GR" sz="3200" b="1" dirty="0"/>
              <a:t>Επανάληψη στην Ενότητα 2 </a:t>
            </a:r>
          </a:p>
          <a:p>
            <a:r>
              <a:rPr lang="el-GR" sz="3200" b="1" dirty="0"/>
              <a:t>(Μέρος Γ΄)</a:t>
            </a:r>
          </a:p>
          <a:p>
            <a:endParaRPr lang="el-GR" dirty="0"/>
          </a:p>
          <a:p>
            <a:r>
              <a:rPr lang="el-GR" sz="3200" b="1" dirty="0"/>
              <a:t>Σήμερα συνεχίζουμε την εξάσκηση στις προσθέσεις και αφαιρέσεις μέχρι το 20.</a:t>
            </a:r>
            <a:endParaRPr lang="x-none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B591FCC-EB0F-494D-95EA-C9C4083D6110}"/>
              </a:ext>
            </a:extLst>
          </p:cNvPr>
          <p:cNvSpPr txBox="1">
            <a:spLocks/>
          </p:cNvSpPr>
          <p:nvPr/>
        </p:nvSpPr>
        <p:spPr>
          <a:xfrm>
            <a:off x="356478" y="210721"/>
            <a:ext cx="11674157" cy="1128068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l-GR" sz="6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μέρα!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27C77-23BE-4F57-9CC4-29756AF3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87239" cy="99315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Λύνω στο τετράδιό μου τα προβλήματα</a:t>
            </a:r>
            <a:endParaRPr lang="x-non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0476EE-4F81-4329-8248-97B44A5586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05" y="2047698"/>
            <a:ext cx="9458878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8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0D23603-7DE1-4685-AE49-3372F9442FEF}"/>
              </a:ext>
            </a:extLst>
          </p:cNvPr>
          <p:cNvSpPr/>
          <p:nvPr/>
        </p:nvSpPr>
        <p:spPr>
          <a:xfrm>
            <a:off x="7954392" y="213064"/>
            <a:ext cx="3373515" cy="1846555"/>
          </a:xfrm>
          <a:prstGeom prst="wedgeEllipseCallout">
            <a:avLst>
              <a:gd name="adj1" fmla="val -59254"/>
              <a:gd name="adj2" fmla="val 7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Τώρα έλεγξε τις απαντήσεις σου.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040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7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0476EE-4F81-4329-8248-97B44A5586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561" y="1584618"/>
            <a:ext cx="9458878" cy="2947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0DF137-2352-4E1B-B240-B55387F1C8A5}"/>
              </a:ext>
            </a:extLst>
          </p:cNvPr>
          <p:cNvSpPr txBox="1"/>
          <p:nvPr/>
        </p:nvSpPr>
        <p:spPr>
          <a:xfrm>
            <a:off x="4427069" y="2925436"/>
            <a:ext cx="479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 + </a:t>
            </a:r>
            <a:r>
              <a:rPr lang="el-GR" sz="2400" b="1" dirty="0" smtClean="0">
                <a:solidFill>
                  <a:srgbClr val="FF0000"/>
                </a:solidFill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= 16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E65253-C5BC-4D86-86AC-042C6F654410}"/>
              </a:ext>
            </a:extLst>
          </p:cNvPr>
          <p:cNvSpPr txBox="1"/>
          <p:nvPr/>
        </p:nvSpPr>
        <p:spPr>
          <a:xfrm>
            <a:off x="3132409" y="3498187"/>
            <a:ext cx="479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Χρειάζεται ακόμη €</a:t>
            </a:r>
            <a:r>
              <a:rPr lang="el-GR" sz="2400" b="1" dirty="0" smtClean="0">
                <a:solidFill>
                  <a:srgbClr val="FF0000"/>
                </a:solidFill>
              </a:rPr>
              <a:t>6.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4024" y="2940424"/>
            <a:ext cx="322729" cy="358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1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5A082CF5-0D1A-456F-8A6B-C6FAC7802FE9}"/>
              </a:ext>
            </a:extLst>
          </p:cNvPr>
          <p:cNvSpPr/>
          <p:nvPr/>
        </p:nvSpPr>
        <p:spPr>
          <a:xfrm>
            <a:off x="7954392" y="213064"/>
            <a:ext cx="3373515" cy="1846555"/>
          </a:xfrm>
          <a:prstGeom prst="wedgeEllipseCallout">
            <a:avLst>
              <a:gd name="adj1" fmla="val -59254"/>
              <a:gd name="adj2" fmla="val 7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Τώρα έλεγξε τις απαντήσεις σου.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562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53F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F1ED075-BE19-4491-919A-15F6875FC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361" r="-1" b="3451"/>
          <a:stretch/>
        </p:blipFill>
        <p:spPr>
          <a:xfrm>
            <a:off x="1357630" y="1082016"/>
            <a:ext cx="9719310" cy="31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5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0D23603-7DE1-4685-AE49-3372F9442FEF}"/>
              </a:ext>
            </a:extLst>
          </p:cNvPr>
          <p:cNvSpPr/>
          <p:nvPr/>
        </p:nvSpPr>
        <p:spPr>
          <a:xfrm>
            <a:off x="7954392" y="213064"/>
            <a:ext cx="3373515" cy="1846555"/>
          </a:xfrm>
          <a:prstGeom prst="wedgeEllipseCallout">
            <a:avLst>
              <a:gd name="adj1" fmla="val -59254"/>
              <a:gd name="adj2" fmla="val 7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Τώρα έλεγξε τις απαντήσεις σου.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62023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240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F1ED075-BE19-4491-919A-15F6875FC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361" r="-1" b="3451"/>
          <a:stretch/>
        </p:blipFill>
        <p:spPr>
          <a:xfrm>
            <a:off x="1357630" y="1082016"/>
            <a:ext cx="9719310" cy="3125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9883DB-4344-41A0-9151-405A6BA2D38D}"/>
              </a:ext>
            </a:extLst>
          </p:cNvPr>
          <p:cNvSpPr txBox="1"/>
          <p:nvPr/>
        </p:nvSpPr>
        <p:spPr>
          <a:xfrm>
            <a:off x="4569112" y="2898803"/>
            <a:ext cx="479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+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= </a:t>
            </a:r>
            <a:r>
              <a:rPr lang="el-GR" sz="2400" b="1" dirty="0" smtClean="0">
                <a:solidFill>
                  <a:srgbClr val="FF0000"/>
                </a:solidFill>
              </a:rPr>
              <a:t>19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852F56-191E-485E-93B7-229362A37F68}"/>
              </a:ext>
            </a:extLst>
          </p:cNvPr>
          <p:cNvSpPr txBox="1"/>
          <p:nvPr/>
        </p:nvSpPr>
        <p:spPr>
          <a:xfrm>
            <a:off x="3416494" y="3497533"/>
            <a:ext cx="479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Την Κυριακή πώλησε 10 περιοδικά.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4706" y="2940424"/>
            <a:ext cx="412376" cy="331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293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1B71C-2D9F-437E-BC5E-2CD029A7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95" y="2001730"/>
            <a:ext cx="4596092" cy="89239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Λύνω</a:t>
            </a: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στο</a:t>
            </a: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τετράδιό</a:t>
            </a: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μου</a:t>
            </a:r>
            <a:r>
              <a:rPr lang="el-G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8DC7F14-FB97-47FF-878D-D7D6CC462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8" r="4" b="2487"/>
          <a:stretch/>
        </p:blipFill>
        <p:spPr>
          <a:xfrm>
            <a:off x="5417978" y="475372"/>
            <a:ext cx="5918290" cy="5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463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0D23603-7DE1-4685-AE49-3372F9442FEF}"/>
              </a:ext>
            </a:extLst>
          </p:cNvPr>
          <p:cNvSpPr/>
          <p:nvPr/>
        </p:nvSpPr>
        <p:spPr>
          <a:xfrm>
            <a:off x="7954392" y="213064"/>
            <a:ext cx="3373515" cy="1846555"/>
          </a:xfrm>
          <a:prstGeom prst="wedgeEllipseCallout">
            <a:avLst>
              <a:gd name="adj1" fmla="val -59254"/>
              <a:gd name="adj2" fmla="val 7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Τώρα έλεγξε τις απαντήσεις σου.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04913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676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1B71C-2D9F-437E-BC5E-2CD029A7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381" y="1440177"/>
            <a:ext cx="4036334" cy="2387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Διορθώνω</a:t>
            </a:r>
            <a:r>
              <a:rPr lang="en-US" sz="3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τις</a:t>
            </a:r>
            <a:r>
              <a:rPr lang="en-US" sz="3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l-GR" sz="38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παντή</a:t>
            </a:r>
            <a:r>
              <a:rPr lang="en-US" sz="38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σεις</a:t>
            </a:r>
            <a:r>
              <a:rPr lang="en-US" sz="3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μου</a:t>
            </a:r>
            <a:r>
              <a:rPr lang="en-US" sz="3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DEA1DC-2C1B-48C1-98B9-97C640F20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" r="4" b="2487"/>
          <a:stretch/>
        </p:blipFill>
        <p:spPr>
          <a:xfrm>
            <a:off x="5364125" y="342128"/>
            <a:ext cx="6094370" cy="6017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2E3D7C-1FC0-4FB4-A154-BD6958B5960B}"/>
              </a:ext>
            </a:extLst>
          </p:cNvPr>
          <p:cNvSpPr txBox="1"/>
          <p:nvPr/>
        </p:nvSpPr>
        <p:spPr>
          <a:xfrm>
            <a:off x="7105650" y="1123950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14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7ACD93-BF9F-4400-BA95-056DBF136327}"/>
              </a:ext>
            </a:extLst>
          </p:cNvPr>
          <p:cNvSpPr txBox="1"/>
          <p:nvPr/>
        </p:nvSpPr>
        <p:spPr>
          <a:xfrm>
            <a:off x="9364069" y="1123950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8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98B212-61E3-4CEF-AC2E-8B3851FCED66}"/>
              </a:ext>
            </a:extLst>
          </p:cNvPr>
          <p:cNvSpPr txBox="1"/>
          <p:nvPr/>
        </p:nvSpPr>
        <p:spPr>
          <a:xfrm>
            <a:off x="7138569" y="2437556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7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CD46FD-0BAD-4CBC-A7BC-89A1AF04385A}"/>
              </a:ext>
            </a:extLst>
          </p:cNvPr>
          <p:cNvSpPr txBox="1"/>
          <p:nvPr/>
        </p:nvSpPr>
        <p:spPr>
          <a:xfrm>
            <a:off x="7140390" y="1770878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9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391EC54-3AC4-4481-B739-5D74B1E7BA6F}"/>
              </a:ext>
            </a:extLst>
          </p:cNvPr>
          <p:cNvSpPr txBox="1"/>
          <p:nvPr/>
        </p:nvSpPr>
        <p:spPr>
          <a:xfrm>
            <a:off x="7076795" y="3135327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12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56B121-3BA8-4B42-B144-63E6C3CA2EFB}"/>
              </a:ext>
            </a:extLst>
          </p:cNvPr>
          <p:cNvSpPr txBox="1"/>
          <p:nvPr/>
        </p:nvSpPr>
        <p:spPr>
          <a:xfrm>
            <a:off x="7076795" y="3827777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13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3E67ED4-66D8-43E5-A1FF-3D92A1B399F9}"/>
              </a:ext>
            </a:extLst>
          </p:cNvPr>
          <p:cNvSpPr txBox="1"/>
          <p:nvPr/>
        </p:nvSpPr>
        <p:spPr>
          <a:xfrm>
            <a:off x="7105650" y="4499776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3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44F5EF0-1C24-47DA-8697-2B9ABF949B9C}"/>
              </a:ext>
            </a:extLst>
          </p:cNvPr>
          <p:cNvSpPr txBox="1"/>
          <p:nvPr/>
        </p:nvSpPr>
        <p:spPr>
          <a:xfrm>
            <a:off x="7076795" y="5180997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14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697706-0455-4520-899B-97F7A8B9F24E}"/>
              </a:ext>
            </a:extLst>
          </p:cNvPr>
          <p:cNvSpPr txBox="1"/>
          <p:nvPr/>
        </p:nvSpPr>
        <p:spPr>
          <a:xfrm>
            <a:off x="9516888" y="1770878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9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9A0B0A7-BF81-4C1F-A3C8-AD15ADDAAF84}"/>
              </a:ext>
            </a:extLst>
          </p:cNvPr>
          <p:cNvSpPr txBox="1"/>
          <p:nvPr/>
        </p:nvSpPr>
        <p:spPr>
          <a:xfrm>
            <a:off x="9364069" y="2449646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8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3139CAC-A0B4-44B5-B9C3-49E867C00F2F}"/>
              </a:ext>
            </a:extLst>
          </p:cNvPr>
          <p:cNvSpPr txBox="1"/>
          <p:nvPr/>
        </p:nvSpPr>
        <p:spPr>
          <a:xfrm>
            <a:off x="9040638" y="3149870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6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958A0B6-A46F-4E75-B390-88BBA7C8B243}"/>
              </a:ext>
            </a:extLst>
          </p:cNvPr>
          <p:cNvSpPr txBox="1"/>
          <p:nvPr/>
        </p:nvSpPr>
        <p:spPr>
          <a:xfrm>
            <a:off x="9065398" y="3838516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11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22E506B-5848-4CB6-8DC3-00A8BF90F587}"/>
              </a:ext>
            </a:extLst>
          </p:cNvPr>
          <p:cNvSpPr txBox="1"/>
          <p:nvPr/>
        </p:nvSpPr>
        <p:spPr>
          <a:xfrm>
            <a:off x="9125944" y="4517284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16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C02B29B-9383-46FE-A24D-4CB4348E9DCC}"/>
              </a:ext>
            </a:extLst>
          </p:cNvPr>
          <p:cNvSpPr txBox="1"/>
          <p:nvPr/>
        </p:nvSpPr>
        <p:spPr>
          <a:xfrm>
            <a:off x="9392904" y="5199697"/>
            <a:ext cx="47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5</a:t>
            </a:r>
            <a:endParaRPr lang="x-non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345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Αποτέλεσμα εικόνας για mickey ψλθβ ηουσε">
            <a:extLst>
              <a:ext uri="{FF2B5EF4-FFF2-40B4-BE49-F238E27FC236}">
                <a16:creationId xmlns:a16="http://schemas.microsoft.com/office/drawing/2014/main" xmlns="" id="{A997918F-753F-46B2-8743-A71356F75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06" b="33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C9B04-41B9-4F67-BEF6-93C5868D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4296350"/>
          </a:xfrm>
          <a:solidFill>
            <a:srgbClr val="99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 err="1"/>
              <a:t>Τέλει</a:t>
            </a:r>
            <a:r>
              <a:rPr lang="en-US" sz="4000" b="1" dirty="0"/>
              <a:t>α! </a:t>
            </a:r>
            <a:r>
              <a:rPr lang="el-GR" sz="4000" b="1" dirty="0"/>
              <a:t/>
            </a:r>
            <a:br>
              <a:rPr lang="el-GR" sz="4000" b="1" dirty="0"/>
            </a:br>
            <a:r>
              <a:rPr lang="el-GR" sz="4000" b="1" dirty="0"/>
              <a:t/>
            </a:r>
            <a:br>
              <a:rPr lang="el-GR" sz="4000" b="1" dirty="0"/>
            </a:br>
            <a:r>
              <a:rPr lang="el-GR" sz="4000" b="1" dirty="0"/>
              <a:t/>
            </a:r>
            <a:br>
              <a:rPr lang="el-GR" sz="4000" b="1" dirty="0"/>
            </a:br>
            <a:r>
              <a:rPr lang="en-US" sz="4000" b="1" dirty="0" err="1"/>
              <a:t>Ας</a:t>
            </a:r>
            <a:r>
              <a:rPr lang="en-US" sz="4000" b="1" dirty="0"/>
              <a:t> </a:t>
            </a:r>
            <a:r>
              <a:rPr lang="en-US" sz="4000" b="1" dirty="0" err="1"/>
              <a:t>συνεχί</a:t>
            </a:r>
            <a:r>
              <a:rPr lang="el-GR" sz="4000" b="1" dirty="0"/>
              <a:t>σ</a:t>
            </a:r>
            <a:r>
              <a:rPr lang="en-US" sz="4000" b="1" dirty="0" err="1"/>
              <a:t>ουμε</a:t>
            </a:r>
            <a:r>
              <a:rPr lang="en-US" sz="4000" b="1" dirty="0"/>
              <a:t> </a:t>
            </a:r>
            <a:r>
              <a:rPr lang="en-US" sz="4000" b="1" dirty="0" err="1"/>
              <a:t>την</a:t>
            </a:r>
            <a:r>
              <a:rPr lang="en-US" sz="4000" b="1" dirty="0"/>
              <a:t> </a:t>
            </a:r>
            <a:r>
              <a:rPr lang="en-US" sz="4000" b="1" dirty="0" err="1"/>
              <a:t>εξάσκηση</a:t>
            </a:r>
            <a:r>
              <a:rPr lang="el-GR" sz="4000" b="1" dirty="0"/>
              <a:t>.</a:t>
            </a:r>
            <a:r>
              <a:rPr lang="en-US" sz="4000" b="1" dirty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331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1B71C-2D9F-437E-BC5E-2CD029A7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275207"/>
            <a:ext cx="10515600" cy="142930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3000" b="1" dirty="0"/>
              <a:t/>
            </a:r>
            <a:br>
              <a:rPr lang="el-GR" sz="3000" b="1" dirty="0"/>
            </a:br>
            <a:r>
              <a:rPr lang="el-GR" sz="3000" b="1" dirty="0"/>
              <a:t>Λύσε τα πιο κάτω στο τετράδιό σου. </a:t>
            </a:r>
            <a:br>
              <a:rPr lang="el-GR" sz="3000" b="1" dirty="0"/>
            </a:br>
            <a:r>
              <a:rPr lang="el-GR" sz="3000" b="1" dirty="0"/>
              <a:t>Όταν τελειώσεις, πάτησε στην υπολογιστική για να τα διορθώσεις.</a:t>
            </a:r>
            <a:br>
              <a:rPr lang="el-GR" sz="3000" b="1" dirty="0"/>
            </a:br>
            <a:endParaRPr lang="x-none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43E6F-CBB2-4DAB-A998-C445D79E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5"/>
            <a:ext cx="10515600" cy="4057095"/>
          </a:xfrm>
        </p:spPr>
        <p:txBody>
          <a:bodyPr numCol="3"/>
          <a:lstStyle/>
          <a:p>
            <a:pPr marL="0" indent="0">
              <a:buNone/>
            </a:pPr>
            <a:r>
              <a:rPr lang="el-GR" dirty="0"/>
              <a:t>9 + 7=</a:t>
            </a:r>
          </a:p>
          <a:p>
            <a:pPr marL="0" indent="0">
              <a:buNone/>
            </a:pPr>
            <a:r>
              <a:rPr lang="el-GR" dirty="0"/>
              <a:t>13 – 8=</a:t>
            </a:r>
          </a:p>
          <a:p>
            <a:pPr marL="0" indent="0">
              <a:buNone/>
            </a:pPr>
            <a:r>
              <a:rPr lang="el-GR" dirty="0"/>
              <a:t>12 – 6=</a:t>
            </a:r>
          </a:p>
          <a:p>
            <a:pPr marL="0" indent="0">
              <a:buNone/>
            </a:pPr>
            <a:r>
              <a:rPr lang="el-GR" dirty="0"/>
              <a:t>5 + 6 =</a:t>
            </a:r>
          </a:p>
          <a:p>
            <a:pPr marL="0" indent="0">
              <a:buNone/>
            </a:pPr>
            <a:r>
              <a:rPr lang="el-GR" dirty="0"/>
              <a:t>16 – 4 =</a:t>
            </a:r>
          </a:p>
          <a:p>
            <a:pPr marL="0" indent="0">
              <a:buNone/>
            </a:pPr>
            <a:r>
              <a:rPr lang="el-GR" dirty="0"/>
              <a:t>12 – 5= </a:t>
            </a:r>
          </a:p>
          <a:p>
            <a:pPr marL="0" indent="0">
              <a:buNone/>
            </a:pPr>
            <a:r>
              <a:rPr lang="el-GR" dirty="0"/>
              <a:t>17 – 9 =</a:t>
            </a:r>
          </a:p>
          <a:p>
            <a:pPr marL="0" indent="0">
              <a:buNone/>
            </a:pPr>
            <a:r>
              <a:rPr lang="el-GR" dirty="0"/>
              <a:t>13 – 7 =</a:t>
            </a:r>
          </a:p>
          <a:p>
            <a:pPr marL="0" indent="0">
              <a:buNone/>
            </a:pPr>
            <a:r>
              <a:rPr lang="el-GR" dirty="0"/>
              <a:t>5 + 8=</a:t>
            </a:r>
          </a:p>
          <a:p>
            <a:pPr marL="0" indent="0">
              <a:buNone/>
            </a:pPr>
            <a:r>
              <a:rPr lang="el-GR" dirty="0"/>
              <a:t>7 + 7 =</a:t>
            </a:r>
          </a:p>
          <a:p>
            <a:pPr marL="0" indent="0">
              <a:buNone/>
            </a:pPr>
            <a:r>
              <a:rPr lang="el-GR" dirty="0"/>
              <a:t>9 + 8=</a:t>
            </a:r>
          </a:p>
          <a:p>
            <a:pPr marL="0" indent="0">
              <a:buNone/>
            </a:pPr>
            <a:r>
              <a:rPr lang="el-GR" dirty="0"/>
              <a:t>8 + 7 =</a:t>
            </a:r>
          </a:p>
          <a:p>
            <a:pPr marL="0" indent="0">
              <a:buNone/>
            </a:pPr>
            <a:r>
              <a:rPr lang="el-GR" dirty="0"/>
              <a:t>11 – 9=</a:t>
            </a:r>
          </a:p>
          <a:p>
            <a:pPr marL="0" indent="0">
              <a:buNone/>
            </a:pPr>
            <a:r>
              <a:rPr lang="el-GR" dirty="0"/>
              <a:t>15 – 6 =</a:t>
            </a:r>
          </a:p>
          <a:p>
            <a:pPr marL="0" indent="0">
              <a:buNone/>
            </a:pPr>
            <a:r>
              <a:rPr lang="el-GR" dirty="0"/>
              <a:t>12 – 8 =</a:t>
            </a:r>
          </a:p>
          <a:p>
            <a:pPr marL="0" indent="0">
              <a:buNone/>
            </a:pPr>
            <a:r>
              <a:rPr lang="el-GR" dirty="0"/>
              <a:t>11 – 7= 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DCEFB7-59C8-4C8A-BD5F-8356C3835A41}"/>
              </a:ext>
            </a:extLst>
          </p:cNvPr>
          <p:cNvSpPr/>
          <p:nvPr/>
        </p:nvSpPr>
        <p:spPr>
          <a:xfrm>
            <a:off x="7909857" y="5782270"/>
            <a:ext cx="2348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https://www.online-calculator.com/full-screen-calculator/</a:t>
            </a:r>
            <a:endParaRPr lang="x-none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xmlns="" id="{00C0B897-F76A-47B1-8172-4DBFE41134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6477" y="1323872"/>
            <a:ext cx="3573447" cy="45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9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945A623A-C180-4A35-BC9E-8A443B17F64D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sz="4800" b="1" dirty="0"/>
              <a:t>Αν θέλω, ε</a:t>
            </a:r>
            <a:r>
              <a:rPr lang="en-US" sz="4800" b="1" dirty="0"/>
              <a:t>ξα</a:t>
            </a:r>
            <a:r>
              <a:rPr lang="en-US" sz="4800" b="1" dirty="0" err="1"/>
              <a:t>σκούμ</a:t>
            </a:r>
            <a:r>
              <a:rPr lang="en-US" sz="4800" b="1" dirty="0"/>
              <a:t>αι και εδώ!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6DAEC-FD0B-4ED2-8C7C-08E475B0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https://www.mathgames.com/play/candy-stacker.html</a:t>
            </a:r>
            <a:endParaRPr lang="en-US" sz="3200" dirty="0"/>
          </a:p>
        </p:txBody>
      </p:sp>
      <p:pic>
        <p:nvPicPr>
          <p:cNvPr id="6" name="Picture 5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457E5569-F8AD-40FA-8546-2A570BBEE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6" r="13078" b="-3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355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A805F-79B2-423D-97C9-6EEF156C3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http://www.edaskalos.gr/mathematicslessons.html</a:t>
            </a:r>
            <a:endParaRPr lang="x-non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xmlns="" id="{D91FA08F-53AF-48D5-8871-E18939254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1" b="17602"/>
          <a:stretch/>
        </p:blipFill>
        <p:spPr>
          <a:xfrm>
            <a:off x="6019425" y="704102"/>
            <a:ext cx="5425410" cy="52592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096FF0C-3D5E-4548-BED5-1AC57EFE3EB3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4559425" cy="14637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sz="4800" b="1" dirty="0"/>
              <a:t>Αν θέλω, ε</a:t>
            </a:r>
            <a:r>
              <a:rPr lang="en-US" sz="4800" b="1" dirty="0"/>
              <a:t>ξα</a:t>
            </a:r>
            <a:r>
              <a:rPr lang="en-US" sz="4800" b="1" dirty="0" err="1"/>
              <a:t>σκούμ</a:t>
            </a:r>
            <a:r>
              <a:rPr lang="en-US" sz="4800" b="1" dirty="0"/>
              <a:t>αι και εδώ!</a:t>
            </a:r>
          </a:p>
        </p:txBody>
      </p:sp>
    </p:spTree>
    <p:extLst>
      <p:ext uri="{BB962C8B-B14F-4D97-AF65-F5344CB8AC3E}">
        <p14:creationId xmlns:p14="http://schemas.microsoft.com/office/powerpoint/2010/main" xmlns="" val="27764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8A0A30-40BC-4D64-8BD3-07C91E5D20F1}"/>
              </a:ext>
            </a:extLst>
          </p:cNvPr>
          <p:cNvSpPr/>
          <p:nvPr/>
        </p:nvSpPr>
        <p:spPr>
          <a:xfrm>
            <a:off x="2645546" y="1367161"/>
            <a:ext cx="3929107" cy="474955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b="1" u="sng" dirty="0"/>
              <a:t>Πρόσθεση με 9:</a:t>
            </a:r>
          </a:p>
          <a:p>
            <a:endParaRPr lang="el-GR" sz="1000" b="1" u="sng" dirty="0"/>
          </a:p>
          <a:p>
            <a:r>
              <a:rPr lang="el-GR" sz="2800" b="1" dirty="0"/>
              <a:t>9+1= 10</a:t>
            </a:r>
          </a:p>
          <a:p>
            <a:r>
              <a:rPr lang="el-GR" sz="2800" b="1" dirty="0"/>
              <a:t>9+6= 15</a:t>
            </a:r>
          </a:p>
          <a:p>
            <a:r>
              <a:rPr lang="el-GR" sz="2800" b="1" dirty="0"/>
              <a:t>9+2= 11</a:t>
            </a:r>
            <a:endParaRPr lang="en-US" sz="2800" b="1" dirty="0"/>
          </a:p>
          <a:p>
            <a:r>
              <a:rPr lang="el-GR" sz="2800" b="1" dirty="0"/>
              <a:t>9+8= 17</a:t>
            </a:r>
          </a:p>
          <a:p>
            <a:r>
              <a:rPr lang="el-GR" sz="2800" b="1" dirty="0"/>
              <a:t>9+3= 12</a:t>
            </a:r>
            <a:endParaRPr lang="en-US" sz="2800" b="1" dirty="0"/>
          </a:p>
          <a:p>
            <a:r>
              <a:rPr lang="el-GR" sz="2800" b="1" dirty="0"/>
              <a:t>9+5= 14</a:t>
            </a:r>
            <a:endParaRPr lang="en-US" sz="2800" b="1" dirty="0"/>
          </a:p>
          <a:p>
            <a:r>
              <a:rPr lang="el-GR" sz="2800" b="1" dirty="0"/>
              <a:t>9+7= 16</a:t>
            </a:r>
          </a:p>
          <a:p>
            <a:r>
              <a:rPr lang="el-GR" sz="2800" b="1" dirty="0"/>
              <a:t>9+4= 13</a:t>
            </a:r>
            <a:endParaRPr lang="en-US" sz="2400" b="1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3C658D3-6DA3-4BF9-97DE-F69FF061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23" y="1936477"/>
            <a:ext cx="3137473" cy="424481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E6B1AF9-83A5-4A8B-B600-64EBE706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76" y="372862"/>
            <a:ext cx="6294268" cy="81065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Ελέγχω τις απαντήσεις μου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AB2B8C57-D8AF-4B28-BD3E-D8CBA3F57A34}"/>
              </a:ext>
            </a:extLst>
          </p:cNvPr>
          <p:cNvSpPr/>
          <p:nvPr/>
        </p:nvSpPr>
        <p:spPr>
          <a:xfrm>
            <a:off x="9241654" y="523783"/>
            <a:ext cx="2228296" cy="1171852"/>
          </a:xfrm>
          <a:prstGeom prst="wedgeRoundRectCallout">
            <a:avLst>
              <a:gd name="adj1" fmla="val -34755"/>
              <a:gd name="adj2" fmla="val 9583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</a:rPr>
              <a:t>Μπράβο! 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3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889FD-A653-4486-B9F8-22239D8CA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60" r="3712"/>
          <a:stretch/>
        </p:blipFill>
        <p:spPr>
          <a:xfrm>
            <a:off x="2175769" y="1731985"/>
            <a:ext cx="7143750" cy="47894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36422B-2E4A-4DD7-96DF-4AFA2E93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911" y="298603"/>
            <a:ext cx="5063140" cy="65389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chemeClr val="tx1"/>
                </a:solidFill>
              </a:rPr>
              <a:t>Ας θυμηθούμε τι μάθαμε:</a:t>
            </a:r>
            <a:endParaRPr lang="x-none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86A824-C8B0-48F8-99AD-00EA8D7BCD40}"/>
              </a:ext>
            </a:extLst>
          </p:cNvPr>
          <p:cNvSpPr txBox="1"/>
          <p:nvPr/>
        </p:nvSpPr>
        <p:spPr>
          <a:xfrm>
            <a:off x="3744596" y="1080632"/>
            <a:ext cx="413176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Πρόσθεση με διδυμάκια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875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3C658D3-6DA3-4BF9-97DE-F69FF061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23" y="1936477"/>
            <a:ext cx="3137473" cy="424481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E6B1AF9-83A5-4A8B-B600-64EBE706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76" y="372862"/>
            <a:ext cx="6294268" cy="8106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Λύνω στο τετράδιό μου: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A256A9-0329-44B3-AD1C-6AD12D8CA539}"/>
              </a:ext>
            </a:extLst>
          </p:cNvPr>
          <p:cNvSpPr/>
          <p:nvPr/>
        </p:nvSpPr>
        <p:spPr>
          <a:xfrm>
            <a:off x="2858610" y="1379969"/>
            <a:ext cx="3618599" cy="496261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b="1" u="sng" dirty="0"/>
              <a:t>Πρόσθεση με διδυμάκια: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5+5 =</a:t>
            </a:r>
          </a:p>
          <a:p>
            <a:r>
              <a:rPr lang="el-GR" sz="2400" b="1" dirty="0"/>
              <a:t>5+6=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6+6=</a:t>
            </a:r>
          </a:p>
          <a:p>
            <a:r>
              <a:rPr lang="el-GR" sz="2400" b="1" dirty="0"/>
              <a:t>6+7=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7+7=</a:t>
            </a:r>
          </a:p>
          <a:p>
            <a:r>
              <a:rPr lang="el-GR" sz="2400" b="1" dirty="0"/>
              <a:t>7+8=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8+8=</a:t>
            </a:r>
          </a:p>
          <a:p>
            <a:r>
              <a:rPr lang="el-GR" sz="2400" b="1" dirty="0"/>
              <a:t>8+9=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9+9=</a:t>
            </a:r>
          </a:p>
          <a:p>
            <a:r>
              <a:rPr lang="el-GR" sz="2400" b="1" dirty="0"/>
              <a:t>10+9=</a:t>
            </a:r>
          </a:p>
          <a:p>
            <a:r>
              <a:rPr lang="el-GR" sz="2400" b="1" dirty="0">
                <a:highlight>
                  <a:srgbClr val="FFFF00"/>
                </a:highlight>
              </a:rPr>
              <a:t>10+10=</a:t>
            </a:r>
          </a:p>
        </p:txBody>
      </p:sp>
    </p:spTree>
    <p:extLst>
      <p:ext uri="{BB962C8B-B14F-4D97-AF65-F5344CB8AC3E}">
        <p14:creationId xmlns:p14="http://schemas.microsoft.com/office/powerpoint/2010/main" xmlns="" val="42767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tar">
            <a:extLst>
              <a:ext uri="{FF2B5EF4-FFF2-40B4-BE49-F238E27FC236}">
                <a16:creationId xmlns:a16="http://schemas.microsoft.com/office/drawing/2014/main" xmlns="" id="{8535B7BC-051F-4859-8F89-6456D8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40958"/>
            <a:ext cx="6010275" cy="57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0D23603-7DE1-4685-AE49-3372F9442FEF}"/>
              </a:ext>
            </a:extLst>
          </p:cNvPr>
          <p:cNvSpPr/>
          <p:nvPr/>
        </p:nvSpPr>
        <p:spPr>
          <a:xfrm>
            <a:off x="7954392" y="213064"/>
            <a:ext cx="3373515" cy="1846555"/>
          </a:xfrm>
          <a:prstGeom prst="wedgeEllipseCallout">
            <a:avLst>
              <a:gd name="adj1" fmla="val -59254"/>
              <a:gd name="adj2" fmla="val 7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Τώρα έλεγξε τις απαντήσεις σου.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194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936</Words>
  <Application>Microsoft Office PowerPoint</Application>
  <PresentationFormat>Custom</PresentationFormat>
  <Paragraphs>298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Ας θυμηθούμε τι μάθαμε:</vt:lpstr>
      <vt:lpstr>Λύνω στο τετράδιό μου:</vt:lpstr>
      <vt:lpstr>Slide 4</vt:lpstr>
      <vt:lpstr>Slide 5</vt:lpstr>
      <vt:lpstr>Ελέγχω τις απαντήσεις μου</vt:lpstr>
      <vt:lpstr>Ας θυμηθούμε τι μάθαμε:</vt:lpstr>
      <vt:lpstr>Λύνω στο τετράδιό μου:</vt:lpstr>
      <vt:lpstr>Slide 9</vt:lpstr>
      <vt:lpstr>Slide 10</vt:lpstr>
      <vt:lpstr>Ελέγχω τις απαντήσεις μου</vt:lpstr>
      <vt:lpstr>Ας θυμηθούμε τι μάθαμε:</vt:lpstr>
      <vt:lpstr>Slide 13</vt:lpstr>
      <vt:lpstr>Slide 14</vt:lpstr>
      <vt:lpstr>Ελέγχω τις απαντήσεις μου</vt:lpstr>
      <vt:lpstr>Ας θυμηθούμε τι μάθαμε:</vt:lpstr>
      <vt:lpstr>Slide 17</vt:lpstr>
      <vt:lpstr>Slide 18</vt:lpstr>
      <vt:lpstr>Slide 19</vt:lpstr>
      <vt:lpstr>Ώρα για εξάσκηση  Πάτησε στο παιχνίδι για να αρχίσει.</vt:lpstr>
      <vt:lpstr>Slide 21</vt:lpstr>
      <vt:lpstr>Slide 22</vt:lpstr>
      <vt:lpstr>Ας θυμηθούμε τι μάθαμε:</vt:lpstr>
      <vt:lpstr>Ώρα να εξασκηθείς, μπαίνοντας στον πιο κάτω σύνδεσμο </vt:lpstr>
      <vt:lpstr>Slide 25</vt:lpstr>
      <vt:lpstr>Γράφω τις μαθηματικές προτάσεις με τους αριθμούς στο γραμματοκιβώτιο</vt:lpstr>
      <vt:lpstr>Slide 27</vt:lpstr>
      <vt:lpstr>Slide 28</vt:lpstr>
      <vt:lpstr>Γράφω τις μαθηματικές προτάσεις με τους αριθμούς στο γραμματοκιβώτιο</vt:lpstr>
      <vt:lpstr>Slide 30</vt:lpstr>
      <vt:lpstr>Slide 31</vt:lpstr>
      <vt:lpstr>Λύνω στο τετράδιό μου τα πιο κάτω</vt:lpstr>
      <vt:lpstr>Slide 33</vt:lpstr>
      <vt:lpstr> Διορθώνω τις ασκήσεις μου </vt:lpstr>
      <vt:lpstr>Slide 35</vt:lpstr>
      <vt:lpstr>Λύνω στο τετράδιό μου τα προβλήματα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Λύνω στο τετράδιό μου.</vt:lpstr>
      <vt:lpstr>Slide 45</vt:lpstr>
      <vt:lpstr>Slide 46</vt:lpstr>
      <vt:lpstr> Διορθώνω τις απαντήσεις μου </vt:lpstr>
      <vt:lpstr>Τέλεια!    Ας συνεχίσουμε την εξάσκηση.  </vt:lpstr>
      <vt:lpstr> Λύσε τα πιο κάτω στο τετράδιό σου.  Όταν τελειώσεις, πάτησε στην υπολογιστική για να τα διορθώσεις. 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Εύη Κυπριανίδου</dc:creator>
  <cp:lastModifiedBy>User</cp:lastModifiedBy>
  <cp:revision>14</cp:revision>
  <dcterms:created xsi:type="dcterms:W3CDTF">2020-03-24T07:10:25Z</dcterms:created>
  <dcterms:modified xsi:type="dcterms:W3CDTF">2020-04-01T16:30:30Z</dcterms:modified>
</cp:coreProperties>
</file>